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38"/>
  </p:notesMasterIdLst>
  <p:handoutMasterIdLst>
    <p:handoutMasterId r:id="rId39"/>
  </p:handoutMasterIdLst>
  <p:sldIdLst>
    <p:sldId id="265" r:id="rId2"/>
    <p:sldId id="321" r:id="rId3"/>
    <p:sldId id="266" r:id="rId4"/>
    <p:sldId id="267" r:id="rId5"/>
    <p:sldId id="296" r:id="rId6"/>
    <p:sldId id="272" r:id="rId7"/>
    <p:sldId id="273" r:id="rId8"/>
    <p:sldId id="335" r:id="rId9"/>
    <p:sldId id="336" r:id="rId10"/>
    <p:sldId id="337" r:id="rId11"/>
    <p:sldId id="338" r:id="rId12"/>
    <p:sldId id="294" r:id="rId13"/>
    <p:sldId id="275" r:id="rId14"/>
    <p:sldId id="322" r:id="rId15"/>
    <p:sldId id="323" r:id="rId16"/>
    <p:sldId id="324" r:id="rId17"/>
    <p:sldId id="269" r:id="rId18"/>
    <p:sldId id="284" r:id="rId19"/>
    <p:sldId id="339" r:id="rId20"/>
    <p:sldId id="325" r:id="rId21"/>
    <p:sldId id="326" r:id="rId22"/>
    <p:sldId id="327" r:id="rId23"/>
    <p:sldId id="341" r:id="rId24"/>
    <p:sldId id="333" r:id="rId25"/>
    <p:sldId id="342" r:id="rId26"/>
    <p:sldId id="286" r:id="rId27"/>
    <p:sldId id="328" r:id="rId28"/>
    <p:sldId id="329" r:id="rId29"/>
    <p:sldId id="343" r:id="rId30"/>
    <p:sldId id="330" r:id="rId31"/>
    <p:sldId id="334" r:id="rId32"/>
    <p:sldId id="287" r:id="rId33"/>
    <p:sldId id="288" r:id="rId34"/>
    <p:sldId id="289" r:id="rId35"/>
    <p:sldId id="332" r:id="rId36"/>
    <p:sldId id="292"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9617" autoAdjust="0"/>
    <p:restoredTop sz="94660"/>
  </p:normalViewPr>
  <p:slideViewPr>
    <p:cSldViewPr snapToGrid="0" showGuides="1">
      <p:cViewPr varScale="1">
        <p:scale>
          <a:sx n="83" d="100"/>
          <a:sy n="83" d="100"/>
        </p:scale>
        <p:origin x="403" y="67"/>
      </p:cViewPr>
      <p:guideLst>
        <p:guide orient="horz" pos="2160"/>
        <p:guide pos="3840"/>
      </p:guideLst>
    </p:cSldViewPr>
  </p:slideViewPr>
  <p:outlineViewPr>
    <p:cViewPr>
      <p:scale>
        <a:sx n="33" d="100"/>
        <a:sy n="33" d="100"/>
      </p:scale>
      <p:origin x="0" y="-26880"/>
    </p:cViewPr>
  </p:outlineViewPr>
  <p:notesTextViewPr>
    <p:cViewPr>
      <p:scale>
        <a:sx n="1" d="1"/>
        <a:sy n="1" d="1"/>
      </p:scale>
      <p:origin x="0" y="0"/>
    </p:cViewPr>
  </p:notesTextViewPr>
  <p:sorterViewPr>
    <p:cViewPr varScale="1">
      <p:scale>
        <a:sx n="1" d="1"/>
        <a:sy n="1" d="1"/>
      </p:scale>
      <p:origin x="0" y="-6019"/>
    </p:cViewPr>
  </p:sorterViewPr>
  <p:notesViewPr>
    <p:cSldViewPr snapToGrid="0">
      <p:cViewPr varScale="1">
        <p:scale>
          <a:sx n="82" d="100"/>
          <a:sy n="82" d="100"/>
        </p:scale>
        <p:origin x="335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658A34-83F4-4B2E-BC5A-DE51EE8822F9}" type="datetimeFigureOut">
              <a:rPr lang="en-US" smtClean="0"/>
              <a:t>3/11/2022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78FE58C-C1A6-4C4C-90C2-B7F5B0504B2D}" type="slidenum">
              <a:rPr lang="en-US" smtClean="0"/>
              <a:t>‹#›</a:t>
            </a:fld>
            <a:endParaRPr lang="en-US"/>
          </a:p>
        </p:txBody>
      </p:sp>
    </p:spTree>
    <p:extLst>
      <p:ext uri="{BB962C8B-B14F-4D97-AF65-F5344CB8AC3E}">
        <p14:creationId xmlns:p14="http://schemas.microsoft.com/office/powerpoint/2010/main" val="4034605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2E1917-0BAF-4687-978A-82FFF05559C3}" type="datetimeFigureOut">
              <a:rPr lang="en-US" smtClean="0"/>
              <a:t>3/11/2022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0E1E9A-E921-4174-A0FC-51868D7AC568}" type="slidenum">
              <a:rPr lang="en-US" smtClean="0"/>
              <a:t>‹#›</a:t>
            </a:fld>
            <a:endParaRPr lang="en-US"/>
          </a:p>
        </p:txBody>
      </p:sp>
    </p:spTree>
    <p:extLst>
      <p:ext uri="{BB962C8B-B14F-4D97-AF65-F5344CB8AC3E}">
        <p14:creationId xmlns:p14="http://schemas.microsoft.com/office/powerpoint/2010/main" val="373786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1400"/>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accent3">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BF9D819-C89A-410B-AA01-8E44364A7AE5}" type="datetime1">
              <a:rPr lang="en-US" smtClean="0"/>
              <a:t>3/11/2022</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646705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1562100" y="1825625"/>
            <a:ext cx="9791700" cy="43513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C4ED5B-40C4-4D36-8D04-F882F6093945}" type="datetime1">
              <a:rPr lang="en-US" smtClean="0"/>
              <a:t>3/11/2022</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2821885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62100" y="365125"/>
            <a:ext cx="70104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139C233-FC2C-4795-A918-BE95EFCFBC5C}" type="datetime1">
              <a:rPr lang="en-US" smtClean="0"/>
              <a:t>3/11/2022</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3388830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9" name="Title 1"/>
          <p:cNvSpPr>
            <a:spLocks noGrp="1"/>
          </p:cNvSpPr>
          <p:nvPr>
            <p:ph type="title"/>
          </p:nvPr>
        </p:nvSpPr>
        <p:spPr>
          <a:xfrm>
            <a:off x="1562100" y="457200"/>
            <a:ext cx="3932237" cy="1600200"/>
          </a:xfrm>
        </p:spPr>
        <p:txBody>
          <a:bodyPr anchor="b"/>
          <a:lstStyle>
            <a:lvl1pPr>
              <a:defRPr sz="3200"/>
            </a:lvl1pPr>
          </a:lstStyle>
          <a:p>
            <a:r>
              <a:rPr lang="en-US"/>
              <a:t>Click to edit Master title style</a:t>
            </a:r>
          </a:p>
        </p:txBody>
      </p:sp>
      <p:sp>
        <p:nvSpPr>
          <p:cNvPr id="3" name="Picture Placeholder 2" descr="An empty placeholder to add an image. Click on the placeholder and select the image that you wish to add"/>
          <p:cNvSpPr>
            <a:spLocks noGrp="1"/>
          </p:cNvSpPr>
          <p:nvPr>
            <p:ph type="pic" idx="1"/>
          </p:nvPr>
        </p:nvSpPr>
        <p:spPr>
          <a:xfrm>
            <a:off x="5678904" y="987425"/>
            <a:ext cx="5678424"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8" name="Text Placeholder 3"/>
          <p:cNvSpPr>
            <a:spLocks noGrp="1"/>
          </p:cNvSpPr>
          <p:nvPr>
            <p:ph type="body" sz="half" idx="2"/>
          </p:nvPr>
        </p:nvSpPr>
        <p:spPr>
          <a:xfrm>
            <a:off x="1562100"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4CD59CF-C50F-44DC-AC6D-A4C712A1E0DE}" type="datetime1">
              <a:rPr lang="en-US" smtClean="0"/>
              <a:t>3/11/2022</a:t>
            </a:fld>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3413888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A7FBA9E-27BA-4F9B-9A11-5AF7D6122A85}" type="datetime1">
              <a:rPr lang="en-US" smtClean="0"/>
              <a:t>3/11/2022</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2198793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41658" y="1709738"/>
            <a:ext cx="10105791" cy="2862262"/>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1241658" y="4589463"/>
            <a:ext cx="10105791"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p>
            <a:fld id="{65C4FB82-3121-4F46-B14D-5C78C695E165}" type="datetime1">
              <a:rPr lang="en-US" smtClean="0"/>
              <a:t>3/11/2022</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4067686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69700" y="1825625"/>
            <a:ext cx="475488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5325" y="1825625"/>
            <a:ext cx="475488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25F048E-0167-4213-A28A-2B79A4EE9783}" type="datetime1">
              <a:rPr lang="en-US" smtClean="0"/>
              <a:t>3/11/2022</a:t>
            </a:fld>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1063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324100" y="274638"/>
            <a:ext cx="9023350" cy="1143000"/>
          </a:xfrm>
        </p:spPr>
        <p:txBody>
          <a:bodyPr/>
          <a:lstStyle/>
          <a:p>
            <a:r>
              <a:rPr lang="en-US"/>
              <a:t>Click to edit Master title style</a:t>
            </a:r>
          </a:p>
        </p:txBody>
      </p:sp>
      <p:sp>
        <p:nvSpPr>
          <p:cNvPr id="3" name="Text Placeholder 2"/>
          <p:cNvSpPr>
            <a:spLocks noGrp="1"/>
          </p:cNvSpPr>
          <p:nvPr>
            <p:ph type="body" idx="1"/>
          </p:nvPr>
        </p:nvSpPr>
        <p:spPr>
          <a:xfrm>
            <a:off x="1562100" y="1489075"/>
            <a:ext cx="4754880" cy="641350"/>
          </a:xfrm>
          <a:noFill/>
          <a:ln>
            <a:noFill/>
          </a:ln>
        </p:spPr>
        <p:txBody>
          <a:bodyPr anchor="b"/>
          <a:lstStyle>
            <a:lvl1pPr marL="0" indent="0">
              <a:buNone/>
              <a:defRPr sz="2400" b="0">
                <a:solidFill>
                  <a:schemeClr val="accent3">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62100" y="2193925"/>
            <a:ext cx="4754880" cy="3978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598920" y="1489075"/>
            <a:ext cx="4754880" cy="641350"/>
          </a:xfrm>
          <a:noFill/>
          <a:ln>
            <a:noFill/>
          </a:ln>
        </p:spPr>
        <p:txBody>
          <a:bodyPr anchor="b"/>
          <a:lstStyle>
            <a:lvl1pPr marL="0" indent="0">
              <a:buNone/>
              <a:defRPr sz="2400" b="0">
                <a:solidFill>
                  <a:schemeClr val="accent3">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98920" y="2193925"/>
            <a:ext cx="4754880" cy="3978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424C5FC-D2CC-46A4-ABF7-4E4E1C2F2C70}" type="datetime1">
              <a:rPr lang="en-US" smtClean="0"/>
              <a:t>3/11/2022</a:t>
            </a:fld>
            <a:endParaRPr lang="en-US"/>
          </a:p>
        </p:txBody>
      </p:sp>
      <p:sp>
        <p:nvSpPr>
          <p:cNvPr id="8" name="Footer Placeholder 7"/>
          <p:cNvSpPr>
            <a:spLocks noGrp="1"/>
          </p:cNvSpPr>
          <p:nvPr>
            <p:ph type="ftr" sz="quarter" idx="11"/>
          </p:nvPr>
        </p:nvSpPr>
        <p:spPr/>
        <p:txBody>
          <a:bodyPr/>
          <a:lstStyle/>
          <a:p>
            <a:r>
              <a:rPr lang="en-US" dirty="0"/>
              <a:t>Add a footer</a:t>
            </a:r>
          </a:p>
        </p:txBody>
      </p:sp>
      <p:sp>
        <p:nvSpPr>
          <p:cNvPr id="9" name="Slide Number Placeholder 8"/>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3231661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09D39A8-75E8-4313-A442-F216D32634E5}" type="datetime1">
              <a:rPr lang="en-US" smtClean="0"/>
              <a:t>3/11/2022</a:t>
            </a:fld>
            <a:endParaRPr lang="en-US"/>
          </a:p>
        </p:txBody>
      </p:sp>
      <p:sp>
        <p:nvSpPr>
          <p:cNvPr id="4" name="Footer Placeholder 3"/>
          <p:cNvSpPr>
            <a:spLocks noGrp="1"/>
          </p:cNvSpPr>
          <p:nvPr>
            <p:ph type="ftr" sz="quarter" idx="11"/>
          </p:nvPr>
        </p:nvSpPr>
        <p:spPr/>
        <p:txBody>
          <a:bodyPr/>
          <a:lstStyle/>
          <a:p>
            <a:r>
              <a:rPr lang="en-US" dirty="0"/>
              <a:t>Add a footer</a:t>
            </a:r>
          </a:p>
        </p:txBody>
      </p:sp>
      <p:sp>
        <p:nvSpPr>
          <p:cNvPr id="5" name="Slide Number Placeholder 4"/>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51058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4C7951-EBC0-4C40-82F9-9C696F8D1D3C}" type="datetime1">
              <a:rPr lang="en-US" smtClean="0"/>
              <a:t>3/11/2022</a:t>
            </a:fld>
            <a:endParaRPr lang="en-US"/>
          </a:p>
        </p:txBody>
      </p:sp>
      <p:sp>
        <p:nvSpPr>
          <p:cNvPr id="3" name="Footer Placeholder 2"/>
          <p:cNvSpPr>
            <a:spLocks noGrp="1"/>
          </p:cNvSpPr>
          <p:nvPr>
            <p:ph type="ftr" sz="quarter" idx="11"/>
          </p:nvPr>
        </p:nvSpPr>
        <p:spPr/>
        <p:txBody>
          <a:bodyPr/>
          <a:lstStyle/>
          <a:p>
            <a:r>
              <a:rPr lang="en-US" dirty="0"/>
              <a:t>Add a footer</a:t>
            </a:r>
          </a:p>
        </p:txBody>
      </p:sp>
      <p:sp>
        <p:nvSpPr>
          <p:cNvPr id="4" name="Slide Number Placeholder 3"/>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321514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62100"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678905" y="987425"/>
            <a:ext cx="567648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562100"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D000785-DDB8-472F-BEA2-9C2FE00FF946}" type="datetime1">
              <a:rPr lang="en-US" smtClean="0"/>
              <a:t>3/11/2022</a:t>
            </a:fld>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219871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9" name="Title 1"/>
          <p:cNvSpPr>
            <a:spLocks noGrp="1"/>
          </p:cNvSpPr>
          <p:nvPr>
            <p:ph type="title"/>
          </p:nvPr>
        </p:nvSpPr>
        <p:spPr>
          <a:xfrm>
            <a:off x="1562100" y="457200"/>
            <a:ext cx="3932237" cy="1600200"/>
          </a:xfrm>
        </p:spPr>
        <p:txBody>
          <a:bodyPr anchor="b"/>
          <a:lstStyle>
            <a:lvl1pPr>
              <a:defRPr sz="3200"/>
            </a:lvl1pPr>
          </a:lstStyle>
          <a:p>
            <a:r>
              <a:rPr lang="en-US"/>
              <a:t>Click to edit Master title style</a:t>
            </a:r>
          </a:p>
        </p:txBody>
      </p:sp>
      <p:sp>
        <p:nvSpPr>
          <p:cNvPr id="3" name="Picture Placeholder 2" descr="An empty placeholder to add an image. Click on the placeholder and select the image that you wish to add"/>
          <p:cNvSpPr>
            <a:spLocks noGrp="1"/>
          </p:cNvSpPr>
          <p:nvPr>
            <p:ph type="pic" idx="1"/>
          </p:nvPr>
        </p:nvSpPr>
        <p:spPr>
          <a:xfrm>
            <a:off x="5678904" y="987425"/>
            <a:ext cx="5678424"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8" name="Text Placeholder 3"/>
          <p:cNvSpPr>
            <a:spLocks noGrp="1"/>
          </p:cNvSpPr>
          <p:nvPr>
            <p:ph type="body" sz="half" idx="2"/>
          </p:nvPr>
        </p:nvSpPr>
        <p:spPr>
          <a:xfrm>
            <a:off x="1562100"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710B531-8CB4-4FF6-B638-EFF38930A366}" type="datetime1">
              <a:rPr lang="en-US" smtClean="0"/>
              <a:t>3/11/2022</a:t>
            </a:fld>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1619359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324100" y="365125"/>
            <a:ext cx="9029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562100" y="1825625"/>
            <a:ext cx="9791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562100" y="6356350"/>
            <a:ext cx="2552700" cy="365125"/>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35A05A74-5F5E-457A-AA67-E520A5B25AD7}" type="datetime1">
              <a:rPr lang="en-US" smtClean="0"/>
              <a:t>3/11/2022</a:t>
            </a:fld>
            <a:endParaRPr lang="en-US"/>
          </a:p>
        </p:txBody>
      </p:sp>
      <p:sp>
        <p:nvSpPr>
          <p:cNvPr id="5" name="Footer Placeholder 4"/>
          <p:cNvSpPr>
            <a:spLocks noGrp="1"/>
          </p:cNvSpPr>
          <p:nvPr>
            <p:ph type="ftr" sz="quarter" idx="3"/>
          </p:nvPr>
        </p:nvSpPr>
        <p:spPr>
          <a:xfrm>
            <a:off x="4648200" y="6356350"/>
            <a:ext cx="2895600" cy="365125"/>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r>
              <a:rPr lang="en-US"/>
              <a:t>Add a footer</a:t>
            </a:r>
            <a:endParaRPr lang="en-US" dirty="0"/>
          </a:p>
        </p:txBody>
      </p:sp>
      <p:sp>
        <p:nvSpPr>
          <p:cNvPr id="6" name="Slide Number Placeholder 5"/>
          <p:cNvSpPr>
            <a:spLocks noGrp="1"/>
          </p:cNvSpPr>
          <p:nvPr>
            <p:ph type="sldNum" sz="quarter" idx="4"/>
          </p:nvPr>
        </p:nvSpPr>
        <p:spPr>
          <a:xfrm>
            <a:off x="8077200" y="6356350"/>
            <a:ext cx="3276600" cy="365125"/>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B7BAC7-FE87-40F6-AA24-4F4685D1B022}" type="slidenum">
              <a:rPr lang="en-US" smtClean="0"/>
              <a:pPr/>
              <a:t>‹#›</a:t>
            </a:fld>
            <a:endParaRPr lang="en-US"/>
          </a:p>
        </p:txBody>
      </p:sp>
    </p:spTree>
    <p:extLst>
      <p:ext uri="{BB962C8B-B14F-4D97-AF65-F5344CB8AC3E}">
        <p14:creationId xmlns:p14="http://schemas.microsoft.com/office/powerpoint/2010/main" val="321936725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81"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spcBef>
          <a:spcPct val="0"/>
        </a:spcBef>
        <a:buNone/>
        <a:defRPr sz="4400" kern="1200">
          <a:solidFill>
            <a:schemeClr val="accent1">
              <a:lumMod val="75000"/>
            </a:schemeClr>
          </a:solidFill>
          <a:latin typeface="+mj-lt"/>
          <a:ea typeface="+mj-ea"/>
          <a:cs typeface="+mj-cs"/>
        </a:defRPr>
      </a:lvl1pPr>
    </p:titleStyle>
    <p:bodyStyle>
      <a:lvl1pPr marL="228600" indent="-228600" algn="l" defTabSz="914400" rtl="0" eaLnBrk="1" latinLnBrk="0" hangingPunct="1">
        <a:lnSpc>
          <a:spcPct val="90000"/>
        </a:lnSpc>
        <a:spcBef>
          <a:spcPct val="30000"/>
        </a:spcBef>
        <a:buClr>
          <a:schemeClr val="accent3"/>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30000"/>
        </a:spcBef>
        <a:buClr>
          <a:schemeClr val="accent3"/>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30000"/>
        </a:spcBef>
        <a:buClr>
          <a:schemeClr val="accent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300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30000"/>
        </a:spcBef>
        <a:buClr>
          <a:schemeClr val="accent3"/>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pos="1464" userDrawn="1">
          <p15:clr>
            <a:srgbClr val="F26B43"/>
          </p15:clr>
        </p15:guide>
        <p15:guide id="3" pos="7152" userDrawn="1">
          <p15:clr>
            <a:srgbClr val="F26B43"/>
          </p15:clr>
        </p15:guide>
        <p15:guide id="4" pos="984" userDrawn="1">
          <p15:clr>
            <a:srgbClr val="F26B43"/>
          </p15:clr>
        </p15:guide>
        <p15:guide id="5" orient="horz" pos="388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4FC672-C471-4DE1-8A49-42307BFF6778}"/>
              </a:ext>
            </a:extLst>
          </p:cNvPr>
          <p:cNvPicPr>
            <a:picLocks noChangeAspect="1"/>
          </p:cNvPicPr>
          <p:nvPr/>
        </p:nvPicPr>
        <p:blipFill>
          <a:blip r:embed="rId2"/>
          <a:stretch>
            <a:fillRect/>
          </a:stretch>
        </p:blipFill>
        <p:spPr>
          <a:xfrm>
            <a:off x="349535" y="360665"/>
            <a:ext cx="3513600" cy="5923908"/>
          </a:xfrm>
          <a:prstGeom prst="rect">
            <a:avLst/>
          </a:prstGeom>
          <a:effectLst>
            <a:reflection endPos="0" dist="50800" dir="5400000" sy="-100000" algn="bl" rotWithShape="0"/>
            <a:softEdge rad="0"/>
          </a:effectLst>
          <a:scene3d>
            <a:camera prst="orthographicFront"/>
            <a:lightRig rig="threePt" dir="t"/>
          </a:scene3d>
          <a:sp3d>
            <a:bevelT prst="angle"/>
          </a:sp3d>
        </p:spPr>
      </p:pic>
      <p:sp>
        <p:nvSpPr>
          <p:cNvPr id="2" name="Title 1"/>
          <p:cNvSpPr>
            <a:spLocks noGrp="1"/>
          </p:cNvSpPr>
          <p:nvPr>
            <p:ph type="ctrTitle"/>
          </p:nvPr>
        </p:nvSpPr>
        <p:spPr>
          <a:xfrm>
            <a:off x="4100945" y="827426"/>
            <a:ext cx="7843120" cy="3596027"/>
          </a:xfrm>
        </p:spPr>
        <p:txBody>
          <a:bodyPr anchor="ctr">
            <a:noAutofit/>
          </a:bodyPr>
          <a:lstStyle/>
          <a:p>
            <a:r>
              <a:rPr lang="en-MY" sz="4000" b="1" dirty="0">
                <a:solidFill>
                  <a:schemeClr val="accent1">
                    <a:lumMod val="50000"/>
                  </a:schemeClr>
                </a:solidFill>
              </a:rPr>
              <a:t>TRAINING OF CORE TRAINERS </a:t>
            </a:r>
            <a:br>
              <a:rPr lang="en-MY" sz="4000" b="1" dirty="0">
                <a:solidFill>
                  <a:schemeClr val="accent1">
                    <a:lumMod val="50000"/>
                  </a:schemeClr>
                </a:solidFill>
              </a:rPr>
            </a:br>
            <a:r>
              <a:rPr lang="en-MY" sz="4000" b="1" dirty="0">
                <a:solidFill>
                  <a:schemeClr val="accent1">
                    <a:lumMod val="50000"/>
                  </a:schemeClr>
                </a:solidFill>
              </a:rPr>
              <a:t>CLINICAL PRACTICE GUIDELINES MANAGEMENT OF </a:t>
            </a:r>
            <a:br>
              <a:rPr lang="en-MY" sz="4000" b="1" dirty="0">
                <a:solidFill>
                  <a:schemeClr val="accent1">
                    <a:lumMod val="50000"/>
                  </a:schemeClr>
                </a:solidFill>
              </a:rPr>
            </a:br>
            <a:r>
              <a:rPr lang="en-US" sz="4000" b="1" dirty="0">
                <a:solidFill>
                  <a:schemeClr val="accent1">
                    <a:lumMod val="50000"/>
                  </a:schemeClr>
                </a:solidFill>
              </a:rPr>
              <a:t>BREAST CANCER </a:t>
            </a:r>
            <a:br>
              <a:rPr lang="en-US" sz="4000" b="1" dirty="0">
                <a:solidFill>
                  <a:schemeClr val="accent1">
                    <a:lumMod val="50000"/>
                  </a:schemeClr>
                </a:solidFill>
              </a:rPr>
            </a:br>
            <a:r>
              <a:rPr lang="en-US" sz="4000" b="1" dirty="0">
                <a:solidFill>
                  <a:schemeClr val="accent1">
                    <a:lumMod val="50000"/>
                  </a:schemeClr>
                </a:solidFill>
              </a:rPr>
              <a:t>(THIRD EDITION)</a:t>
            </a:r>
            <a:endParaRPr lang="en-MY" sz="4000" dirty="0">
              <a:solidFill>
                <a:schemeClr val="accent1">
                  <a:lumMod val="50000"/>
                </a:schemeClr>
              </a:solidFill>
            </a:endParaRPr>
          </a:p>
        </p:txBody>
      </p:sp>
      <p:sp>
        <p:nvSpPr>
          <p:cNvPr id="3" name="Subtitle 2"/>
          <p:cNvSpPr>
            <a:spLocks noGrp="1"/>
          </p:cNvSpPr>
          <p:nvPr>
            <p:ph type="subTitle" idx="1"/>
          </p:nvPr>
        </p:nvSpPr>
        <p:spPr>
          <a:xfrm>
            <a:off x="4033852" y="4666383"/>
            <a:ext cx="8021053" cy="1655762"/>
          </a:xfrm>
        </p:spPr>
        <p:txBody>
          <a:bodyPr>
            <a:normAutofit/>
          </a:bodyPr>
          <a:lstStyle/>
          <a:p>
            <a:r>
              <a:rPr lang="en-US" sz="4000" b="1" dirty="0">
                <a:solidFill>
                  <a:srgbClr val="CC0066"/>
                </a:solidFill>
                <a:latin typeface="+mj-lt"/>
              </a:rPr>
              <a:t>CASE DISCUSSION 3</a:t>
            </a:r>
          </a:p>
        </p:txBody>
      </p:sp>
      <p:sp>
        <p:nvSpPr>
          <p:cNvPr id="5" name="Slide Number Placeholder 4">
            <a:extLst>
              <a:ext uri="{FF2B5EF4-FFF2-40B4-BE49-F238E27FC236}">
                <a16:creationId xmlns:a16="http://schemas.microsoft.com/office/drawing/2014/main" id="{25CC7622-5109-4FEF-95A2-C0A046F9A51B}"/>
              </a:ext>
            </a:extLst>
          </p:cNvPr>
          <p:cNvSpPr>
            <a:spLocks noGrp="1"/>
          </p:cNvSpPr>
          <p:nvPr>
            <p:ph type="sldNum" sz="quarter" idx="12"/>
          </p:nvPr>
        </p:nvSpPr>
        <p:spPr/>
        <p:txBody>
          <a:bodyPr/>
          <a:lstStyle/>
          <a:p>
            <a:fld id="{71B7BAC7-FE87-40F6-AA24-4F4685D1B022}" type="slidenum">
              <a:rPr lang="en-US" smtClean="0"/>
              <a:t>1</a:t>
            </a:fld>
            <a:endParaRPr lang="en-US"/>
          </a:p>
        </p:txBody>
      </p:sp>
    </p:spTree>
    <p:extLst>
      <p:ext uri="{BB962C8B-B14F-4D97-AF65-F5344CB8AC3E}">
        <p14:creationId xmlns:p14="http://schemas.microsoft.com/office/powerpoint/2010/main" val="923078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A1360E1-A21F-4D97-9D1A-2D50E9C3EC96}"/>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3" name="Content Placeholder 2">
            <a:extLst>
              <a:ext uri="{FF2B5EF4-FFF2-40B4-BE49-F238E27FC236}">
                <a16:creationId xmlns:a16="http://schemas.microsoft.com/office/drawing/2014/main" id="{DF4F5394-2A02-4846-A16B-E5ECEE6A9F8F}"/>
              </a:ext>
            </a:extLst>
          </p:cNvPr>
          <p:cNvSpPr>
            <a:spLocks noGrp="1"/>
          </p:cNvSpPr>
          <p:nvPr>
            <p:ph idx="1"/>
          </p:nvPr>
        </p:nvSpPr>
        <p:spPr>
          <a:xfrm>
            <a:off x="1101423" y="2116579"/>
            <a:ext cx="10383995" cy="4103246"/>
          </a:xfrm>
        </p:spPr>
        <p:txBody>
          <a:bodyPr>
            <a:normAutofit/>
          </a:bodyPr>
          <a:lstStyle/>
          <a:p>
            <a:r>
              <a:rPr lang="en-MY" dirty="0">
                <a:latin typeface="+mj-lt"/>
              </a:rPr>
              <a:t>Patient has ER positive tumour, so  5 years of adjuvant endocrine therapy is indicated as this is the current standard of care.</a:t>
            </a:r>
          </a:p>
          <a:p>
            <a:r>
              <a:rPr lang="en-MY" dirty="0">
                <a:latin typeface="+mj-lt"/>
              </a:rPr>
              <a:t>She may benefit from extending the treatment to a total of 10 years of tamoxifen as this can reduce risk of local recurrence AND mortality from breast cancer even more given that she has high risk of cancer recurrence (node positive disease AND HER2 positive disease) (CPG page 33).</a:t>
            </a:r>
          </a:p>
          <a:p>
            <a:r>
              <a:rPr lang="en-MY" dirty="0">
                <a:latin typeface="+mj-lt"/>
              </a:rPr>
              <a:t>There is however a slight increase risk of endometrial cancer (3.1%).</a:t>
            </a:r>
          </a:p>
          <a:p>
            <a:endParaRPr lang="en-US" dirty="0"/>
          </a:p>
        </p:txBody>
      </p:sp>
      <p:sp>
        <p:nvSpPr>
          <p:cNvPr id="4" name="Slide Number Placeholder 3">
            <a:extLst>
              <a:ext uri="{FF2B5EF4-FFF2-40B4-BE49-F238E27FC236}">
                <a16:creationId xmlns:a16="http://schemas.microsoft.com/office/drawing/2014/main" id="{B5154C80-ABBB-FB46-933F-69F899E23EB3}"/>
              </a:ext>
            </a:extLst>
          </p:cNvPr>
          <p:cNvSpPr>
            <a:spLocks noGrp="1"/>
          </p:cNvSpPr>
          <p:nvPr>
            <p:ph type="sldNum" sz="quarter" idx="12"/>
          </p:nvPr>
        </p:nvSpPr>
        <p:spPr/>
        <p:txBody>
          <a:bodyPr/>
          <a:lstStyle/>
          <a:p>
            <a:fld id="{71B7BAC7-FE87-40F6-AA24-4F4685D1B022}" type="slidenum">
              <a:rPr lang="en-US" smtClean="0"/>
              <a:t>10</a:t>
            </a:fld>
            <a:endParaRPr lang="en-US" dirty="0"/>
          </a:p>
        </p:txBody>
      </p:sp>
      <p:sp>
        <p:nvSpPr>
          <p:cNvPr id="5" name="Title 12">
            <a:extLst>
              <a:ext uri="{FF2B5EF4-FFF2-40B4-BE49-F238E27FC236}">
                <a16:creationId xmlns:a16="http://schemas.microsoft.com/office/drawing/2014/main" id="{7E4B3E4F-9D26-A14D-888E-A36E64369E37}"/>
              </a:ext>
            </a:extLst>
          </p:cNvPr>
          <p:cNvSpPr>
            <a:spLocks noGrp="1"/>
          </p:cNvSpPr>
          <p:nvPr>
            <p:ph type="title"/>
          </p:nvPr>
        </p:nvSpPr>
        <p:spPr>
          <a:xfrm>
            <a:off x="2324100" y="628369"/>
            <a:ext cx="9029700" cy="1325563"/>
          </a:xfrm>
        </p:spPr>
        <p:txBody>
          <a:bodyPr>
            <a:normAutofit/>
          </a:bodyPr>
          <a:lstStyle/>
          <a:p>
            <a:pPr algn="ctr"/>
            <a:r>
              <a:rPr lang="en-US" b="1" dirty="0">
                <a:solidFill>
                  <a:srgbClr val="CC0066"/>
                </a:solidFill>
              </a:rPr>
              <a:t>Answer 2: Endocrine therapy</a:t>
            </a:r>
          </a:p>
        </p:txBody>
      </p:sp>
      <p:sp>
        <p:nvSpPr>
          <p:cNvPr id="7" name="Rectangle 6">
            <a:extLst>
              <a:ext uri="{FF2B5EF4-FFF2-40B4-BE49-F238E27FC236}">
                <a16:creationId xmlns:a16="http://schemas.microsoft.com/office/drawing/2014/main" id="{9B7543C5-68C5-44CA-B7D1-DA3E1B2B44E3}"/>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864043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2FABDA8-82AF-4378-92D0-63669C1C5839}"/>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3" name="Content Placeholder 2">
            <a:extLst>
              <a:ext uri="{FF2B5EF4-FFF2-40B4-BE49-F238E27FC236}">
                <a16:creationId xmlns:a16="http://schemas.microsoft.com/office/drawing/2014/main" id="{51C1403A-823E-604A-8DC5-3D532D3C5700}"/>
              </a:ext>
            </a:extLst>
          </p:cNvPr>
          <p:cNvSpPr>
            <a:spLocks noGrp="1"/>
          </p:cNvSpPr>
          <p:nvPr>
            <p:ph idx="1"/>
          </p:nvPr>
        </p:nvSpPr>
        <p:spPr>
          <a:xfrm>
            <a:off x="1039091" y="1825625"/>
            <a:ext cx="10314709" cy="2739332"/>
          </a:xfrm>
        </p:spPr>
        <p:txBody>
          <a:bodyPr/>
          <a:lstStyle/>
          <a:p>
            <a:r>
              <a:rPr lang="en-MY" sz="3200" dirty="0">
                <a:latin typeface="+mj-lt"/>
              </a:rPr>
              <a:t>As patient has HER2 disease based on FISH test, she needs adjuvant trastuzumab (anti-HER2). </a:t>
            </a:r>
          </a:p>
          <a:p>
            <a:r>
              <a:rPr lang="en-MY" sz="3200" dirty="0">
                <a:latin typeface="+mj-lt"/>
              </a:rPr>
              <a:t>Trastuzumab has been shown to improve survival for this group of patient (CPG page 35 - 36).</a:t>
            </a:r>
          </a:p>
          <a:p>
            <a:pPr marL="539750" lvl="1" indent="-276225">
              <a:buFont typeface="Wingdings" panose="05000000000000000000" pitchFamily="2" charset="2"/>
              <a:buChar char="§"/>
            </a:pPr>
            <a:r>
              <a:rPr lang="en-MY" sz="2800" dirty="0">
                <a:latin typeface="+mj-lt"/>
              </a:rPr>
              <a:t>Preferably every 3 weeks for 1 year.</a:t>
            </a:r>
          </a:p>
          <a:p>
            <a:pPr marL="0" indent="0">
              <a:buNone/>
            </a:pPr>
            <a:endParaRPr lang="en-MY" dirty="0"/>
          </a:p>
          <a:p>
            <a:endParaRPr lang="en-US" dirty="0"/>
          </a:p>
        </p:txBody>
      </p:sp>
      <p:sp>
        <p:nvSpPr>
          <p:cNvPr id="4" name="Slide Number Placeholder 3">
            <a:extLst>
              <a:ext uri="{FF2B5EF4-FFF2-40B4-BE49-F238E27FC236}">
                <a16:creationId xmlns:a16="http://schemas.microsoft.com/office/drawing/2014/main" id="{49C15908-73A6-B540-8703-80F3A9D40C56}"/>
              </a:ext>
            </a:extLst>
          </p:cNvPr>
          <p:cNvSpPr>
            <a:spLocks noGrp="1"/>
          </p:cNvSpPr>
          <p:nvPr>
            <p:ph type="sldNum" sz="quarter" idx="12"/>
          </p:nvPr>
        </p:nvSpPr>
        <p:spPr/>
        <p:txBody>
          <a:bodyPr/>
          <a:lstStyle/>
          <a:p>
            <a:fld id="{71B7BAC7-FE87-40F6-AA24-4F4685D1B022}" type="slidenum">
              <a:rPr lang="en-US" smtClean="0"/>
              <a:t>11</a:t>
            </a:fld>
            <a:endParaRPr lang="en-US"/>
          </a:p>
        </p:txBody>
      </p:sp>
      <p:sp>
        <p:nvSpPr>
          <p:cNvPr id="5" name="Title 12">
            <a:extLst>
              <a:ext uri="{FF2B5EF4-FFF2-40B4-BE49-F238E27FC236}">
                <a16:creationId xmlns:a16="http://schemas.microsoft.com/office/drawing/2014/main" id="{8123065C-A19D-7947-AF13-9EB51A25050B}"/>
              </a:ext>
            </a:extLst>
          </p:cNvPr>
          <p:cNvSpPr>
            <a:spLocks noGrp="1"/>
          </p:cNvSpPr>
          <p:nvPr>
            <p:ph type="title"/>
          </p:nvPr>
        </p:nvSpPr>
        <p:spPr>
          <a:xfrm>
            <a:off x="2324100" y="323560"/>
            <a:ext cx="9029700" cy="1325563"/>
          </a:xfrm>
        </p:spPr>
        <p:txBody>
          <a:bodyPr/>
          <a:lstStyle/>
          <a:p>
            <a:pPr algn="ctr"/>
            <a:r>
              <a:rPr lang="en-US" b="1" dirty="0">
                <a:solidFill>
                  <a:srgbClr val="CC0066"/>
                </a:solidFill>
              </a:rPr>
              <a:t>Answer 2: Anti-HER2 </a:t>
            </a:r>
          </a:p>
        </p:txBody>
      </p:sp>
      <p:pic>
        <p:nvPicPr>
          <p:cNvPr id="2" name="Picture 1">
            <a:extLst>
              <a:ext uri="{FF2B5EF4-FFF2-40B4-BE49-F238E27FC236}">
                <a16:creationId xmlns:a16="http://schemas.microsoft.com/office/drawing/2014/main" id="{6BAECAF5-B3C9-4223-AB56-167E41A5FE9A}"/>
              </a:ext>
            </a:extLst>
          </p:cNvPr>
          <p:cNvPicPr>
            <a:picLocks noChangeAspect="1"/>
          </p:cNvPicPr>
          <p:nvPr/>
        </p:nvPicPr>
        <p:blipFill>
          <a:blip r:embed="rId3"/>
          <a:stretch>
            <a:fillRect/>
          </a:stretch>
        </p:blipFill>
        <p:spPr>
          <a:xfrm>
            <a:off x="900896" y="4564957"/>
            <a:ext cx="10329080" cy="1537897"/>
          </a:xfrm>
          <a:prstGeom prst="rect">
            <a:avLst/>
          </a:prstGeom>
        </p:spPr>
      </p:pic>
      <p:sp>
        <p:nvSpPr>
          <p:cNvPr id="8" name="Rectangle 7">
            <a:extLst>
              <a:ext uri="{FF2B5EF4-FFF2-40B4-BE49-F238E27FC236}">
                <a16:creationId xmlns:a16="http://schemas.microsoft.com/office/drawing/2014/main" id="{50985632-CC68-4B8D-88D6-2B4BCBE0C16C}"/>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3081756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24EBCFB-25E7-4620-A321-EA63C04322C9}"/>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2324100" y="628370"/>
            <a:ext cx="9029700" cy="1325563"/>
          </a:xfrm>
        </p:spPr>
        <p:txBody>
          <a:bodyPr/>
          <a:lstStyle/>
          <a:p>
            <a:pPr algn="ctr"/>
            <a:r>
              <a:rPr lang="en-US" b="1" dirty="0">
                <a:solidFill>
                  <a:srgbClr val="CC0066"/>
                </a:solidFill>
              </a:rPr>
              <a:t>Question 3 </a:t>
            </a:r>
          </a:p>
        </p:txBody>
      </p:sp>
      <p:sp>
        <p:nvSpPr>
          <p:cNvPr id="14" name="Content Placeholder 13"/>
          <p:cNvSpPr>
            <a:spLocks noGrp="1"/>
          </p:cNvSpPr>
          <p:nvPr>
            <p:ph idx="1"/>
          </p:nvPr>
        </p:nvSpPr>
        <p:spPr>
          <a:xfrm>
            <a:off x="1025236" y="2131977"/>
            <a:ext cx="10328564" cy="3904698"/>
          </a:xfrm>
        </p:spPr>
        <p:txBody>
          <a:bodyPr>
            <a:normAutofit/>
          </a:bodyPr>
          <a:lstStyle/>
          <a:p>
            <a:r>
              <a:rPr lang="en-US" sz="4400" dirty="0">
                <a:effectLst/>
                <a:latin typeface="+mj-lt"/>
                <a:ea typeface="Calibri" panose="020F0502020204030204" pitchFamily="34" charset="0"/>
              </a:rPr>
              <a:t>How would you follow-up this patient? </a:t>
            </a:r>
            <a:endParaRPr lang="en-MY" sz="4400" dirty="0">
              <a:effectLst/>
              <a:latin typeface="+mj-lt"/>
            </a:endParaRPr>
          </a:p>
        </p:txBody>
      </p:sp>
      <p:sp>
        <p:nvSpPr>
          <p:cNvPr id="3" name="Slide Number Placeholder 2">
            <a:extLst>
              <a:ext uri="{FF2B5EF4-FFF2-40B4-BE49-F238E27FC236}">
                <a16:creationId xmlns:a16="http://schemas.microsoft.com/office/drawing/2014/main" id="{C8DC5714-488B-4BF1-ACDA-BC582C88F97B}"/>
              </a:ext>
            </a:extLst>
          </p:cNvPr>
          <p:cNvSpPr>
            <a:spLocks noGrp="1"/>
          </p:cNvSpPr>
          <p:nvPr>
            <p:ph type="sldNum" sz="quarter" idx="12"/>
          </p:nvPr>
        </p:nvSpPr>
        <p:spPr/>
        <p:txBody>
          <a:bodyPr/>
          <a:lstStyle/>
          <a:p>
            <a:fld id="{71B7BAC7-FE87-40F6-AA24-4F4685D1B022}" type="slidenum">
              <a:rPr lang="en-US" smtClean="0"/>
              <a:t>12</a:t>
            </a:fld>
            <a:endParaRPr lang="en-US" dirty="0"/>
          </a:p>
        </p:txBody>
      </p:sp>
      <p:sp>
        <p:nvSpPr>
          <p:cNvPr id="8" name="Rectangle 7">
            <a:extLst>
              <a:ext uri="{FF2B5EF4-FFF2-40B4-BE49-F238E27FC236}">
                <a16:creationId xmlns:a16="http://schemas.microsoft.com/office/drawing/2014/main" id="{1C449A97-ED5A-4A5F-A131-978B66656640}"/>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1515545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160A713-9ED7-43CF-B800-D38BB10B6CD5}"/>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p:txBody>
          <a:bodyPr/>
          <a:lstStyle/>
          <a:p>
            <a:pPr algn="ctr"/>
            <a:r>
              <a:rPr lang="en-US" b="1" dirty="0">
                <a:solidFill>
                  <a:srgbClr val="CC0066"/>
                </a:solidFill>
              </a:rPr>
              <a:t>Answer 3</a:t>
            </a:r>
          </a:p>
        </p:txBody>
      </p:sp>
      <p:sp>
        <p:nvSpPr>
          <p:cNvPr id="14" name="Content Placeholder 13"/>
          <p:cNvSpPr>
            <a:spLocks noGrp="1"/>
          </p:cNvSpPr>
          <p:nvPr>
            <p:ph idx="1"/>
          </p:nvPr>
        </p:nvSpPr>
        <p:spPr>
          <a:xfrm>
            <a:off x="1101425" y="1562380"/>
            <a:ext cx="10252375" cy="4895850"/>
          </a:xfrm>
        </p:spPr>
        <p:txBody>
          <a:bodyPr>
            <a:noAutofit/>
          </a:bodyPr>
          <a:lstStyle/>
          <a:p>
            <a:pPr>
              <a:lnSpc>
                <a:spcPct val="107000"/>
              </a:lnSpc>
              <a:spcBef>
                <a:spcPts val="0"/>
              </a:spcBef>
            </a:pPr>
            <a:r>
              <a:rPr lang="en-MY" dirty="0">
                <a:effectLst/>
                <a:latin typeface="+mj-lt"/>
                <a:ea typeface="Times New Roman" panose="02020603050405020304" pitchFamily="18" charset="0"/>
                <a:cs typeface="Times New Roman" panose="02020603050405020304" pitchFamily="18" charset="0"/>
              </a:rPr>
              <a:t>Regular follow-up visits are recommended every 3 - 4 months in the first </a:t>
            </a:r>
            <a:r>
              <a:rPr lang="en-MY" dirty="0">
                <a:latin typeface="+mj-lt"/>
                <a:ea typeface="Times New Roman" panose="02020603050405020304" pitchFamily="18" charset="0"/>
                <a:cs typeface="Times New Roman" panose="02020603050405020304" pitchFamily="18" charset="0"/>
              </a:rPr>
              <a:t>2</a:t>
            </a:r>
            <a:r>
              <a:rPr lang="en-MY" dirty="0">
                <a:effectLst/>
                <a:latin typeface="+mj-lt"/>
                <a:ea typeface="Times New Roman" panose="02020603050405020304" pitchFamily="18" charset="0"/>
                <a:cs typeface="Times New Roman" panose="02020603050405020304" pitchFamily="18" charset="0"/>
              </a:rPr>
              <a:t> years, every 6 - 8 months from subsequent 3 – 5 years </a:t>
            </a:r>
            <a:r>
              <a:rPr lang="en-MY" dirty="0">
                <a:latin typeface="+mj-lt"/>
                <a:ea typeface="Times New Roman" panose="02020603050405020304" pitchFamily="18" charset="0"/>
                <a:cs typeface="Times New Roman" panose="02020603050405020304" pitchFamily="18" charset="0"/>
              </a:rPr>
              <a:t>&amp;</a:t>
            </a:r>
            <a:r>
              <a:rPr lang="en-MY" dirty="0">
                <a:effectLst/>
                <a:latin typeface="+mj-lt"/>
                <a:ea typeface="Times New Roman" panose="02020603050405020304" pitchFamily="18" charset="0"/>
                <a:cs typeface="Times New Roman" panose="02020603050405020304" pitchFamily="18" charset="0"/>
              </a:rPr>
              <a:t> annually thereafter (CPG page 54). </a:t>
            </a:r>
            <a:endParaRPr lang="en-MY" dirty="0">
              <a:effectLst/>
              <a:latin typeface="+mj-lt"/>
              <a:ea typeface="Calibri" panose="020F0502020204030204" pitchFamily="34" charset="0"/>
              <a:cs typeface="Times New Roman" panose="02020603050405020304" pitchFamily="18" charset="0"/>
            </a:endParaRPr>
          </a:p>
          <a:p>
            <a:pPr>
              <a:lnSpc>
                <a:spcPct val="150000"/>
              </a:lnSpc>
              <a:spcBef>
                <a:spcPts val="0"/>
              </a:spcBef>
            </a:pPr>
            <a:r>
              <a:rPr lang="en-US" dirty="0">
                <a:effectLst/>
                <a:latin typeface="+mj-lt"/>
                <a:ea typeface="Calibri" panose="020F0502020204030204" pitchFamily="34" charset="0"/>
                <a:cs typeface="Times New Roman" panose="02020603050405020304" pitchFamily="18" charset="0"/>
              </a:rPr>
              <a:t>To do yearly mammography </a:t>
            </a:r>
            <a:endParaRPr lang="en-MY" dirty="0">
              <a:effectLst/>
              <a:latin typeface="+mj-lt"/>
              <a:ea typeface="Calibri" panose="020F0502020204030204" pitchFamily="34" charset="0"/>
              <a:cs typeface="Times New Roman" panose="02020603050405020304" pitchFamily="18" charset="0"/>
            </a:endParaRPr>
          </a:p>
          <a:p>
            <a:pPr marL="442913" lvl="1" indent="-263525">
              <a:lnSpc>
                <a:spcPct val="107000"/>
              </a:lnSpc>
              <a:spcBef>
                <a:spcPts val="0"/>
              </a:spcBef>
              <a:buFont typeface="Wingdings" panose="05000000000000000000" pitchFamily="2" charset="2"/>
              <a:buChar char="§"/>
            </a:pPr>
            <a:r>
              <a:rPr lang="en-MY" dirty="0">
                <a:effectLst/>
                <a:latin typeface="+mj-lt"/>
                <a:ea typeface="Times New Roman" panose="02020603050405020304" pitchFamily="18" charset="0"/>
                <a:cs typeface="Times New Roman" panose="02020603050405020304" pitchFamily="18" charset="0"/>
              </a:rPr>
              <a:t>The American Cancer Society has recommended screening mammography to be continued beyond 75 years old as long as a woman is in good health </a:t>
            </a:r>
            <a:r>
              <a:rPr lang="en-MY" dirty="0">
                <a:latin typeface="+mj-lt"/>
                <a:ea typeface="Times New Roman" panose="02020603050405020304" pitchFamily="18" charset="0"/>
                <a:cs typeface="Times New Roman" panose="02020603050405020304" pitchFamily="18" charset="0"/>
              </a:rPr>
              <a:t>&amp;</a:t>
            </a:r>
            <a:r>
              <a:rPr lang="en-MY" dirty="0">
                <a:effectLst/>
                <a:latin typeface="+mj-lt"/>
                <a:ea typeface="Times New Roman" panose="02020603050405020304" pitchFamily="18" charset="0"/>
                <a:cs typeface="Times New Roman" panose="02020603050405020304" pitchFamily="18" charset="0"/>
              </a:rPr>
              <a:t> is expected to live 10 more years or longer.</a:t>
            </a:r>
            <a:r>
              <a:rPr lang="en-MY" baseline="30000" dirty="0">
                <a:latin typeface="+mj-lt"/>
                <a:ea typeface="Times New Roman" panose="02020603050405020304" pitchFamily="18" charset="0"/>
                <a:cs typeface="Times New Roman" panose="02020603050405020304" pitchFamily="18" charset="0"/>
              </a:rPr>
              <a:t> </a:t>
            </a:r>
          </a:p>
          <a:p>
            <a:pPr marL="442913" lvl="1" indent="-263525">
              <a:lnSpc>
                <a:spcPct val="107000"/>
              </a:lnSpc>
              <a:spcBef>
                <a:spcPts val="0"/>
              </a:spcBef>
              <a:buFont typeface="Wingdings" panose="05000000000000000000" pitchFamily="2" charset="2"/>
              <a:buChar char="§"/>
            </a:pPr>
            <a:r>
              <a:rPr lang="en-MY" dirty="0">
                <a:effectLst/>
                <a:latin typeface="+mj-lt"/>
                <a:ea typeface="Times New Roman" panose="02020603050405020304" pitchFamily="18" charset="0"/>
                <a:cs typeface="Times New Roman" panose="02020603050405020304" pitchFamily="18" charset="0"/>
              </a:rPr>
              <a:t>Nevertheless, current evidence is insufficient to assess the balance of benefits </a:t>
            </a:r>
            <a:r>
              <a:rPr lang="en-MY" dirty="0">
                <a:latin typeface="+mj-lt"/>
                <a:ea typeface="Times New Roman" panose="02020603050405020304" pitchFamily="18" charset="0"/>
                <a:cs typeface="Times New Roman" panose="02020603050405020304" pitchFamily="18" charset="0"/>
              </a:rPr>
              <a:t>&amp;</a:t>
            </a:r>
            <a:r>
              <a:rPr lang="en-MY" dirty="0">
                <a:effectLst/>
                <a:latin typeface="+mj-lt"/>
                <a:ea typeface="Times New Roman" panose="02020603050405020304" pitchFamily="18" charset="0"/>
                <a:cs typeface="Times New Roman" panose="02020603050405020304" pitchFamily="18" charset="0"/>
              </a:rPr>
              <a:t> harms of screening mammography in women aged 75 years or older.</a:t>
            </a:r>
            <a:endParaRPr lang="en-MY" dirty="0">
              <a:effectLst/>
              <a:latin typeface="+mj-lt"/>
              <a:ea typeface="Calibri" panose="020F0502020204030204" pitchFamily="34"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id="{E270F6E0-81D0-46E4-A4F2-01F984FF6342}"/>
              </a:ext>
            </a:extLst>
          </p:cNvPr>
          <p:cNvSpPr>
            <a:spLocks noGrp="1"/>
          </p:cNvSpPr>
          <p:nvPr>
            <p:ph type="sldNum" sz="quarter" idx="12"/>
          </p:nvPr>
        </p:nvSpPr>
        <p:spPr/>
        <p:txBody>
          <a:bodyPr/>
          <a:lstStyle/>
          <a:p>
            <a:fld id="{71B7BAC7-FE87-40F6-AA24-4F4685D1B022}" type="slidenum">
              <a:rPr lang="en-US" smtClean="0"/>
              <a:t>13</a:t>
            </a:fld>
            <a:endParaRPr lang="en-US"/>
          </a:p>
        </p:txBody>
      </p:sp>
      <p:sp>
        <p:nvSpPr>
          <p:cNvPr id="8" name="Rectangle 7">
            <a:extLst>
              <a:ext uri="{FF2B5EF4-FFF2-40B4-BE49-F238E27FC236}">
                <a16:creationId xmlns:a16="http://schemas.microsoft.com/office/drawing/2014/main" id="{7759087C-0E83-4940-875F-77FE387211F7}"/>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1769814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2EC955E-6E01-41D8-825D-B21808C66C42}"/>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2324100" y="642223"/>
            <a:ext cx="9029700" cy="1325563"/>
          </a:xfrm>
        </p:spPr>
        <p:txBody>
          <a:bodyPr/>
          <a:lstStyle/>
          <a:p>
            <a:pPr algn="ctr"/>
            <a:r>
              <a:rPr lang="en-US" b="1" dirty="0">
                <a:solidFill>
                  <a:srgbClr val="CC0066"/>
                </a:solidFill>
              </a:rPr>
              <a:t>Question 4 </a:t>
            </a:r>
          </a:p>
        </p:txBody>
      </p:sp>
      <p:sp>
        <p:nvSpPr>
          <p:cNvPr id="14" name="Content Placeholder 13"/>
          <p:cNvSpPr>
            <a:spLocks noGrp="1"/>
          </p:cNvSpPr>
          <p:nvPr>
            <p:ph idx="1"/>
          </p:nvPr>
        </p:nvSpPr>
        <p:spPr>
          <a:xfrm>
            <a:off x="1101425" y="2142523"/>
            <a:ext cx="10252375" cy="4351338"/>
          </a:xfrm>
        </p:spPr>
        <p:txBody>
          <a:bodyPr>
            <a:normAutofit/>
          </a:bodyPr>
          <a:lstStyle/>
          <a:p>
            <a:pPr marL="360363" indent="-360363"/>
            <a:r>
              <a:rPr lang="en-US" sz="4000" dirty="0">
                <a:effectLst/>
                <a:latin typeface="+mj-lt"/>
                <a:ea typeface="Calibri" panose="020F0502020204030204" pitchFamily="34" charset="0"/>
              </a:rPr>
              <a:t>What supportive treatment can be offered to the patient? </a:t>
            </a:r>
            <a:endParaRPr lang="en-MY" sz="4000" dirty="0">
              <a:effectLst/>
              <a:latin typeface="+mj-lt"/>
            </a:endParaRPr>
          </a:p>
        </p:txBody>
      </p:sp>
      <p:sp>
        <p:nvSpPr>
          <p:cNvPr id="3" name="Slide Number Placeholder 2">
            <a:extLst>
              <a:ext uri="{FF2B5EF4-FFF2-40B4-BE49-F238E27FC236}">
                <a16:creationId xmlns:a16="http://schemas.microsoft.com/office/drawing/2014/main" id="{2241CBC7-3B60-4229-92AA-817D94C19B85}"/>
              </a:ext>
            </a:extLst>
          </p:cNvPr>
          <p:cNvSpPr>
            <a:spLocks noGrp="1"/>
          </p:cNvSpPr>
          <p:nvPr>
            <p:ph type="sldNum" sz="quarter" idx="12"/>
          </p:nvPr>
        </p:nvSpPr>
        <p:spPr/>
        <p:txBody>
          <a:bodyPr/>
          <a:lstStyle/>
          <a:p>
            <a:fld id="{71B7BAC7-FE87-40F6-AA24-4F4685D1B022}" type="slidenum">
              <a:rPr lang="en-US" smtClean="0"/>
              <a:t>14</a:t>
            </a:fld>
            <a:endParaRPr lang="en-US"/>
          </a:p>
        </p:txBody>
      </p:sp>
      <p:sp>
        <p:nvSpPr>
          <p:cNvPr id="8" name="Rectangle 7">
            <a:extLst>
              <a:ext uri="{FF2B5EF4-FFF2-40B4-BE49-F238E27FC236}">
                <a16:creationId xmlns:a16="http://schemas.microsoft.com/office/drawing/2014/main" id="{A1BDE922-062E-4196-877A-039D0711097A}"/>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230944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FB6AEC1-1AF8-4C27-A889-71F5D0185AE3}"/>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2324100" y="614515"/>
            <a:ext cx="9029700" cy="1325563"/>
          </a:xfrm>
        </p:spPr>
        <p:txBody>
          <a:bodyPr/>
          <a:lstStyle/>
          <a:p>
            <a:pPr algn="ctr"/>
            <a:r>
              <a:rPr lang="en-US" b="1" dirty="0">
                <a:solidFill>
                  <a:srgbClr val="CC0066"/>
                </a:solidFill>
              </a:rPr>
              <a:t>Answer 4</a:t>
            </a:r>
          </a:p>
        </p:txBody>
      </p:sp>
      <p:sp>
        <p:nvSpPr>
          <p:cNvPr id="14" name="Content Placeholder 13"/>
          <p:cNvSpPr>
            <a:spLocks noGrp="1"/>
          </p:cNvSpPr>
          <p:nvPr>
            <p:ph idx="1"/>
          </p:nvPr>
        </p:nvSpPr>
        <p:spPr>
          <a:xfrm>
            <a:off x="1101425" y="2075015"/>
            <a:ext cx="10252375" cy="4351338"/>
          </a:xfrm>
        </p:spPr>
        <p:txBody>
          <a:bodyPr>
            <a:normAutofit/>
          </a:bodyPr>
          <a:lstStyle/>
          <a:p>
            <a:pPr>
              <a:lnSpc>
                <a:spcPct val="100000"/>
              </a:lnSpc>
              <a:spcBef>
                <a:spcPts val="0"/>
              </a:spcBef>
            </a:pPr>
            <a:r>
              <a:rPr lang="en-US" sz="4000" dirty="0">
                <a:latin typeface="+mj-lt"/>
                <a:ea typeface="Calibri" panose="020F0502020204030204" pitchFamily="34" charset="0"/>
                <a:cs typeface="Times New Roman" panose="02020603050405020304" pitchFamily="18" charset="0"/>
              </a:rPr>
              <a:t>S</a:t>
            </a:r>
            <a:r>
              <a:rPr lang="en-US" sz="4000" dirty="0">
                <a:effectLst/>
                <a:latin typeface="+mj-lt"/>
                <a:ea typeface="Calibri" panose="020F0502020204030204" pitchFamily="34" charset="0"/>
                <a:cs typeface="Times New Roman" panose="02020603050405020304" pitchFamily="18" charset="0"/>
              </a:rPr>
              <a:t>upportive treatment:</a:t>
            </a:r>
          </a:p>
          <a:p>
            <a:pPr marL="628650" lvl="1" indent="-365125">
              <a:lnSpc>
                <a:spcPct val="100000"/>
              </a:lnSpc>
              <a:spcBef>
                <a:spcPts val="0"/>
              </a:spcBef>
              <a:buFont typeface="Wingdings" panose="05000000000000000000" pitchFamily="2" charset="2"/>
              <a:buChar char="§"/>
            </a:pPr>
            <a:r>
              <a:rPr lang="en-US" sz="3600" dirty="0">
                <a:latin typeface="+mj-lt"/>
                <a:ea typeface="Calibri" panose="020F0502020204030204" pitchFamily="34" charset="0"/>
                <a:cs typeface="Times New Roman" panose="02020603050405020304" pitchFamily="18" charset="0"/>
              </a:rPr>
              <a:t>Psychosocial assessment &amp; intervention</a:t>
            </a:r>
          </a:p>
          <a:p>
            <a:pPr marL="628650" lvl="1" indent="-365125">
              <a:lnSpc>
                <a:spcPct val="100000"/>
              </a:lnSpc>
              <a:spcBef>
                <a:spcPts val="0"/>
              </a:spcBef>
              <a:buFont typeface="Wingdings" panose="05000000000000000000" pitchFamily="2" charset="2"/>
              <a:buChar char="§"/>
            </a:pPr>
            <a:r>
              <a:rPr lang="en-US" sz="3600" dirty="0">
                <a:latin typeface="+mj-lt"/>
                <a:ea typeface="Calibri" panose="020F0502020204030204" pitchFamily="34" charset="0"/>
                <a:cs typeface="Times New Roman" panose="02020603050405020304" pitchFamily="18" charset="0"/>
              </a:rPr>
              <a:t>Breast care nurse</a:t>
            </a:r>
          </a:p>
          <a:p>
            <a:pPr marL="628650" lvl="1" indent="-365125">
              <a:lnSpc>
                <a:spcPct val="100000"/>
              </a:lnSpc>
              <a:spcBef>
                <a:spcPts val="0"/>
              </a:spcBef>
              <a:buFont typeface="Wingdings" panose="05000000000000000000" pitchFamily="2" charset="2"/>
              <a:buChar char="§"/>
            </a:pPr>
            <a:r>
              <a:rPr lang="en-US" sz="3600" dirty="0">
                <a:latin typeface="+mj-lt"/>
                <a:ea typeface="Calibri" panose="020F0502020204030204" pitchFamily="34" charset="0"/>
                <a:cs typeface="Times New Roman" panose="02020603050405020304" pitchFamily="18" charset="0"/>
              </a:rPr>
              <a:t>Lifestyle modification </a:t>
            </a:r>
          </a:p>
          <a:p>
            <a:pPr marL="628650" lvl="1" indent="-365125">
              <a:lnSpc>
                <a:spcPct val="100000"/>
              </a:lnSpc>
              <a:spcBef>
                <a:spcPts val="0"/>
              </a:spcBef>
              <a:buFont typeface="Wingdings" panose="05000000000000000000" pitchFamily="2" charset="2"/>
              <a:buChar char="§"/>
            </a:pPr>
            <a:r>
              <a:rPr lang="en-US" sz="3600" dirty="0">
                <a:effectLst/>
                <a:latin typeface="+mj-lt"/>
                <a:ea typeface="Calibri" panose="020F0502020204030204" pitchFamily="34" charset="0"/>
                <a:cs typeface="Times New Roman" panose="02020603050405020304" pitchFamily="18" charset="0"/>
              </a:rPr>
              <a:t>Patient navigation </a:t>
            </a:r>
            <a:r>
              <a:rPr lang="en-US" sz="3600" dirty="0" err="1">
                <a:effectLst/>
                <a:latin typeface="+mj-lt"/>
                <a:ea typeface="Calibri" panose="020F0502020204030204" pitchFamily="34" charset="0"/>
                <a:cs typeface="Times New Roman" panose="02020603050405020304" pitchFamily="18" charset="0"/>
              </a:rPr>
              <a:t>programme</a:t>
            </a:r>
            <a:endParaRPr lang="en-US" sz="3600" dirty="0">
              <a:effectLst/>
              <a:latin typeface="+mj-lt"/>
              <a:ea typeface="Calibri" panose="020F0502020204030204" pitchFamily="34" charset="0"/>
              <a:cs typeface="Times New Roman" panose="02020603050405020304" pitchFamily="18" charset="0"/>
            </a:endParaRPr>
          </a:p>
          <a:p>
            <a:pPr marL="628650" lvl="1" indent="-365125">
              <a:lnSpc>
                <a:spcPct val="100000"/>
              </a:lnSpc>
              <a:spcBef>
                <a:spcPts val="0"/>
              </a:spcBef>
              <a:buFont typeface="Wingdings" panose="05000000000000000000" pitchFamily="2" charset="2"/>
              <a:buChar char="§"/>
            </a:pPr>
            <a:r>
              <a:rPr lang="en-US" sz="3600" dirty="0">
                <a:latin typeface="+mj-lt"/>
                <a:ea typeface="Calibri" panose="020F0502020204030204" pitchFamily="34" charset="0"/>
                <a:cs typeface="Times New Roman" panose="02020603050405020304" pitchFamily="18" charset="0"/>
              </a:rPr>
              <a:t>Breast cancer patient support group</a:t>
            </a:r>
            <a:r>
              <a:rPr lang="en-US" sz="4000" dirty="0">
                <a:latin typeface="+mj-lt"/>
                <a:ea typeface="Calibri" panose="020F0502020204030204" pitchFamily="34" charset="0"/>
                <a:cs typeface="Times New Roman" panose="02020603050405020304" pitchFamily="18" charset="0"/>
              </a:rPr>
              <a:t> </a:t>
            </a:r>
            <a:endParaRPr lang="en-MY" sz="4000" dirty="0">
              <a:effectLst/>
              <a:latin typeface="+mj-lt"/>
              <a:ea typeface="Calibri" panose="020F0502020204030204" pitchFamily="34"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id="{8AFBF2EE-6469-43E9-A2E3-952747473017}"/>
              </a:ext>
            </a:extLst>
          </p:cNvPr>
          <p:cNvSpPr>
            <a:spLocks noGrp="1"/>
          </p:cNvSpPr>
          <p:nvPr>
            <p:ph type="sldNum" sz="quarter" idx="12"/>
          </p:nvPr>
        </p:nvSpPr>
        <p:spPr/>
        <p:txBody>
          <a:bodyPr/>
          <a:lstStyle/>
          <a:p>
            <a:fld id="{71B7BAC7-FE87-40F6-AA24-4F4685D1B022}" type="slidenum">
              <a:rPr lang="en-US" smtClean="0"/>
              <a:t>15</a:t>
            </a:fld>
            <a:endParaRPr lang="en-US" dirty="0"/>
          </a:p>
        </p:txBody>
      </p:sp>
      <p:sp>
        <p:nvSpPr>
          <p:cNvPr id="8" name="Rectangle 7">
            <a:extLst>
              <a:ext uri="{FF2B5EF4-FFF2-40B4-BE49-F238E27FC236}">
                <a16:creationId xmlns:a16="http://schemas.microsoft.com/office/drawing/2014/main" id="{DD4451E2-BF8D-48B0-A501-A4CA91AFE8B3}"/>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107942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B98BA55-10D0-4A4F-A9D9-B8A8EBD83268}"/>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ctrTitle"/>
          </p:nvPr>
        </p:nvSpPr>
        <p:spPr/>
        <p:txBody>
          <a:bodyPr/>
          <a:lstStyle/>
          <a:p>
            <a:r>
              <a:rPr lang="en-US" b="1" dirty="0">
                <a:solidFill>
                  <a:srgbClr val="CC0066"/>
                </a:solidFill>
              </a:rPr>
              <a:t>CASE 2 </a:t>
            </a:r>
          </a:p>
        </p:txBody>
      </p:sp>
      <p:sp>
        <p:nvSpPr>
          <p:cNvPr id="4" name="Slide Number Placeholder 3">
            <a:extLst>
              <a:ext uri="{FF2B5EF4-FFF2-40B4-BE49-F238E27FC236}">
                <a16:creationId xmlns:a16="http://schemas.microsoft.com/office/drawing/2014/main" id="{9123BF54-CB10-44BA-9E70-1915DE6FABE8}"/>
              </a:ext>
            </a:extLst>
          </p:cNvPr>
          <p:cNvSpPr>
            <a:spLocks noGrp="1"/>
          </p:cNvSpPr>
          <p:nvPr>
            <p:ph type="sldNum" sz="quarter" idx="12"/>
          </p:nvPr>
        </p:nvSpPr>
        <p:spPr/>
        <p:txBody>
          <a:bodyPr/>
          <a:lstStyle/>
          <a:p>
            <a:fld id="{71B7BAC7-FE87-40F6-AA24-4F4685D1B022}" type="slidenum">
              <a:rPr lang="en-US" smtClean="0"/>
              <a:t>16</a:t>
            </a:fld>
            <a:endParaRPr lang="en-US"/>
          </a:p>
        </p:txBody>
      </p:sp>
      <p:sp>
        <p:nvSpPr>
          <p:cNvPr id="7" name="Rectangle 6">
            <a:extLst>
              <a:ext uri="{FF2B5EF4-FFF2-40B4-BE49-F238E27FC236}">
                <a16:creationId xmlns:a16="http://schemas.microsoft.com/office/drawing/2014/main" id="{16BA9A80-71F9-4084-A286-EE95A4E57C52}"/>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39458250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BC4DA83-5654-4BB4-8F7D-1C320ECC82FF}"/>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2181225" y="22767"/>
            <a:ext cx="9029700" cy="1018652"/>
          </a:xfrm>
        </p:spPr>
        <p:txBody>
          <a:bodyPr/>
          <a:lstStyle/>
          <a:p>
            <a:pPr algn="ctr"/>
            <a:r>
              <a:rPr lang="en-US" b="1" dirty="0">
                <a:solidFill>
                  <a:srgbClr val="CC0066"/>
                </a:solidFill>
              </a:rPr>
              <a:t>CASE  2 </a:t>
            </a:r>
          </a:p>
        </p:txBody>
      </p:sp>
      <p:sp>
        <p:nvSpPr>
          <p:cNvPr id="14" name="Content Placeholder 13"/>
          <p:cNvSpPr>
            <a:spLocks noGrp="1"/>
          </p:cNvSpPr>
          <p:nvPr>
            <p:ph idx="1"/>
          </p:nvPr>
        </p:nvSpPr>
        <p:spPr>
          <a:xfrm>
            <a:off x="981075" y="900537"/>
            <a:ext cx="10684452" cy="5527970"/>
          </a:xfrm>
        </p:spPr>
        <p:txBody>
          <a:bodyPr>
            <a:normAutofit fontScale="85000" lnSpcReduction="20000"/>
          </a:bodyPr>
          <a:lstStyle/>
          <a:p>
            <a:pPr>
              <a:lnSpc>
                <a:spcPct val="120000"/>
              </a:lnSpc>
              <a:spcBef>
                <a:spcPts val="0"/>
              </a:spcBef>
            </a:pPr>
            <a:r>
              <a:rPr lang="en-US" sz="3100" dirty="0">
                <a:effectLst/>
                <a:latin typeface="+mj-lt"/>
                <a:ea typeface="Calibri" panose="020F0502020204030204" pitchFamily="34" charset="0"/>
                <a:cs typeface="Times New Roman" panose="02020603050405020304" pitchFamily="18" charset="0"/>
              </a:rPr>
              <a:t>Madam B, 32-years-old lady, newly married with no children. </a:t>
            </a:r>
            <a:r>
              <a:rPr lang="en-US" sz="3100" dirty="0">
                <a:latin typeface="+mj-lt"/>
                <a:ea typeface="Calibri" panose="020F0502020204030204" pitchFamily="34" charset="0"/>
                <a:cs typeface="Times New Roman" panose="02020603050405020304" pitchFamily="18" charset="0"/>
              </a:rPr>
              <a:t>She works as a clerk. </a:t>
            </a:r>
            <a:endParaRPr lang="en-US" sz="3100" dirty="0">
              <a:effectLst/>
              <a:latin typeface="+mj-lt"/>
              <a:ea typeface="Calibri" panose="020F0502020204030204" pitchFamily="34" charset="0"/>
              <a:cs typeface="Times New Roman" panose="02020603050405020304" pitchFamily="18" charset="0"/>
            </a:endParaRPr>
          </a:p>
          <a:p>
            <a:pPr>
              <a:lnSpc>
                <a:spcPct val="120000"/>
              </a:lnSpc>
              <a:spcBef>
                <a:spcPts val="0"/>
              </a:spcBef>
            </a:pPr>
            <a:r>
              <a:rPr lang="en-US" sz="3100" dirty="0">
                <a:effectLst/>
                <a:latin typeface="+mj-lt"/>
                <a:ea typeface="Calibri" panose="020F0502020204030204" pitchFamily="34" charset="0"/>
                <a:cs typeface="Times New Roman" panose="02020603050405020304" pitchFamily="18" charset="0"/>
              </a:rPr>
              <a:t>Her mother was diagnosed with left breast cancer at age of 46 years old.  Her maternal aunt was diagnosed to have ovarian cancer stage 3 at 56 years old. </a:t>
            </a:r>
          </a:p>
          <a:p>
            <a:pPr>
              <a:lnSpc>
                <a:spcPct val="120000"/>
              </a:lnSpc>
              <a:spcBef>
                <a:spcPts val="0"/>
              </a:spcBef>
            </a:pPr>
            <a:r>
              <a:rPr lang="en-US" sz="3100" dirty="0">
                <a:effectLst/>
                <a:latin typeface="+mj-lt"/>
                <a:ea typeface="Calibri" panose="020F0502020204030204" pitchFamily="34" charset="0"/>
                <a:cs typeface="Times New Roman" panose="02020603050405020304" pitchFamily="18" charset="0"/>
              </a:rPr>
              <a:t>Although she has no symptoms of breast cancer, patient goes to </a:t>
            </a:r>
            <a:r>
              <a:rPr lang="en-US" sz="3100" dirty="0" err="1">
                <a:effectLst/>
                <a:latin typeface="+mj-lt"/>
                <a:ea typeface="Calibri" panose="020F0502020204030204" pitchFamily="34" charset="0"/>
                <a:cs typeface="Times New Roman" panose="02020603050405020304" pitchFamily="18" charset="0"/>
              </a:rPr>
              <a:t>Klinik</a:t>
            </a:r>
            <a:r>
              <a:rPr lang="en-US" sz="3100" dirty="0">
                <a:effectLst/>
                <a:latin typeface="+mj-lt"/>
                <a:ea typeface="Calibri" panose="020F0502020204030204" pitchFamily="34" charset="0"/>
                <a:cs typeface="Times New Roman" panose="02020603050405020304" pitchFamily="18" charset="0"/>
              </a:rPr>
              <a:t> Kesihatan for further check-up. </a:t>
            </a:r>
            <a:endParaRPr lang="en-MY" sz="3100" dirty="0">
              <a:effectLst/>
              <a:latin typeface="+mj-lt"/>
              <a:ea typeface="Calibri" panose="020F0502020204030204" pitchFamily="34" charset="0"/>
              <a:cs typeface="Times New Roman" panose="02020603050405020304" pitchFamily="18" charset="0"/>
            </a:endParaRPr>
          </a:p>
          <a:p>
            <a:pPr marL="539750" lvl="1" indent="-276225">
              <a:lnSpc>
                <a:spcPct val="120000"/>
              </a:lnSpc>
              <a:spcBef>
                <a:spcPts val="0"/>
              </a:spcBef>
              <a:buFont typeface="Wingdings" panose="05000000000000000000" pitchFamily="2" charset="2"/>
              <a:buChar char="§"/>
            </a:pPr>
            <a:r>
              <a:rPr lang="en-US" sz="2600" dirty="0">
                <a:effectLst/>
                <a:latin typeface="+mj-lt"/>
                <a:ea typeface="Calibri" panose="020F0502020204030204" pitchFamily="34" charset="0"/>
                <a:cs typeface="Times New Roman" panose="02020603050405020304" pitchFamily="18" charset="0"/>
              </a:rPr>
              <a:t>Mammography shows dense breast </a:t>
            </a:r>
            <a:r>
              <a:rPr lang="en-US" sz="2600" dirty="0">
                <a:latin typeface="+mj-lt"/>
                <a:ea typeface="Calibri" panose="020F0502020204030204" pitchFamily="34" charset="0"/>
                <a:cs typeface="Times New Roman" panose="02020603050405020304" pitchFamily="18" charset="0"/>
              </a:rPr>
              <a:t>&amp;</a:t>
            </a:r>
            <a:r>
              <a:rPr lang="en-US" sz="2600" dirty="0">
                <a:effectLst/>
                <a:latin typeface="+mj-lt"/>
                <a:ea typeface="Calibri" panose="020F0502020204030204" pitchFamily="34" charset="0"/>
                <a:cs typeface="Times New Roman" panose="02020603050405020304" pitchFamily="18" charset="0"/>
              </a:rPr>
              <a:t> suspicious left breast lesion measuring 2.5x2.5c m at </a:t>
            </a:r>
            <a:r>
              <a:rPr lang="en-US" sz="2600" dirty="0" err="1">
                <a:effectLst/>
                <a:latin typeface="+mj-lt"/>
                <a:ea typeface="Calibri" panose="020F0502020204030204" pitchFamily="34" charset="0"/>
                <a:cs typeface="Times New Roman" panose="02020603050405020304" pitchFamily="18" charset="0"/>
              </a:rPr>
              <a:t>retroareolar</a:t>
            </a:r>
            <a:r>
              <a:rPr lang="en-US" sz="2600" dirty="0">
                <a:effectLst/>
                <a:latin typeface="+mj-lt"/>
                <a:ea typeface="Calibri" panose="020F0502020204030204" pitchFamily="34" charset="0"/>
                <a:cs typeface="Times New Roman" panose="02020603050405020304" pitchFamily="18" charset="0"/>
              </a:rPr>
              <a:t> (BIRADS 4c)</a:t>
            </a:r>
            <a:r>
              <a:rPr lang="en-MY" sz="2600" dirty="0">
                <a:latin typeface="+mj-lt"/>
                <a:ea typeface="Calibri" panose="020F0502020204030204" pitchFamily="34" charset="0"/>
                <a:cs typeface="Times New Roman" panose="02020603050405020304" pitchFamily="18" charset="0"/>
              </a:rPr>
              <a:t>. </a:t>
            </a:r>
            <a:r>
              <a:rPr lang="en-US" sz="2600" dirty="0">
                <a:effectLst/>
                <a:latin typeface="+mj-lt"/>
                <a:ea typeface="Calibri" panose="020F0502020204030204" pitchFamily="34" charset="0"/>
                <a:cs typeface="Times New Roman" panose="02020603050405020304" pitchFamily="18" charset="0"/>
              </a:rPr>
              <a:t>Patient undergoes ultrasound-guided core biopsy </a:t>
            </a:r>
            <a:r>
              <a:rPr lang="en-US" sz="2600" dirty="0">
                <a:latin typeface="+mj-lt"/>
                <a:ea typeface="Calibri" panose="020F0502020204030204" pitchFamily="34" charset="0"/>
                <a:cs typeface="Times New Roman" panose="02020603050405020304" pitchFamily="18" charset="0"/>
              </a:rPr>
              <a:t>which reveals</a:t>
            </a:r>
            <a:r>
              <a:rPr lang="en-US" sz="2600" dirty="0">
                <a:effectLst/>
                <a:latin typeface="+mj-lt"/>
                <a:ea typeface="Calibri" panose="020F0502020204030204" pitchFamily="34" charset="0"/>
                <a:cs typeface="Times New Roman" panose="02020603050405020304" pitchFamily="18" charset="0"/>
              </a:rPr>
              <a:t> invasive lobular carcinoma grade 3 ER/PR/HER2 negative. MRI reports no multifocal or multicentric lesion. </a:t>
            </a:r>
          </a:p>
          <a:p>
            <a:pPr>
              <a:lnSpc>
                <a:spcPct val="120000"/>
              </a:lnSpc>
              <a:spcBef>
                <a:spcPts val="0"/>
              </a:spcBef>
            </a:pPr>
            <a:r>
              <a:rPr lang="en-US" sz="3100" dirty="0">
                <a:effectLst/>
                <a:latin typeface="+mj-lt"/>
                <a:ea typeface="Calibri" panose="020F0502020204030204" pitchFamily="34" charset="0"/>
                <a:cs typeface="Times New Roman" panose="02020603050405020304" pitchFamily="18" charset="0"/>
              </a:rPr>
              <a:t>Patient undergoes neoadjuvant chemotherapy x 6 cycles, followed by BCS &amp; axillary clearance</a:t>
            </a:r>
            <a:r>
              <a:rPr lang="en-MY" sz="3100" dirty="0">
                <a:latin typeface="+mj-lt"/>
                <a:ea typeface="Calibri" panose="020F0502020204030204" pitchFamily="34" charset="0"/>
                <a:cs typeface="Times New Roman" panose="02020603050405020304" pitchFamily="18" charset="0"/>
              </a:rPr>
              <a:t>. </a:t>
            </a:r>
            <a:r>
              <a:rPr lang="en-US" sz="3100" dirty="0">
                <a:effectLst/>
                <a:latin typeface="+mj-lt"/>
                <a:ea typeface="Calibri" panose="020F0502020204030204" pitchFamily="34" charset="0"/>
                <a:cs typeface="Times New Roman" panose="02020603050405020304" pitchFamily="18" charset="0"/>
              </a:rPr>
              <a:t>HPE reveals invasive lobular carcinoma 1x1 cm. Axillary clearance 0/10. Margin clear. </a:t>
            </a:r>
            <a:endParaRPr lang="en-MY" sz="3100" dirty="0">
              <a:effectLst/>
              <a:latin typeface="+mj-lt"/>
              <a:ea typeface="Calibri" panose="020F0502020204030204" pitchFamily="34"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B79A135E-F741-4274-B732-DAB0048E7EBB}"/>
              </a:ext>
            </a:extLst>
          </p:cNvPr>
          <p:cNvSpPr>
            <a:spLocks noGrp="1"/>
          </p:cNvSpPr>
          <p:nvPr>
            <p:ph type="sldNum" sz="quarter" idx="12"/>
          </p:nvPr>
        </p:nvSpPr>
        <p:spPr/>
        <p:txBody>
          <a:bodyPr/>
          <a:lstStyle/>
          <a:p>
            <a:fld id="{71B7BAC7-FE87-40F6-AA24-4F4685D1B022}" type="slidenum">
              <a:rPr lang="en-US" smtClean="0"/>
              <a:t>17</a:t>
            </a:fld>
            <a:endParaRPr lang="en-US"/>
          </a:p>
        </p:txBody>
      </p:sp>
      <p:sp>
        <p:nvSpPr>
          <p:cNvPr id="8" name="Rectangle 7">
            <a:extLst>
              <a:ext uri="{FF2B5EF4-FFF2-40B4-BE49-F238E27FC236}">
                <a16:creationId xmlns:a16="http://schemas.microsoft.com/office/drawing/2014/main" id="{3EB0EC77-8A0E-4114-959D-8993CB5BFF10}"/>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3636237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81DF6DB1-85E2-4FD9-BAEF-BF3972CA0EE9}"/>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2085341" y="613458"/>
            <a:ext cx="9029700" cy="1325563"/>
          </a:xfrm>
        </p:spPr>
        <p:txBody>
          <a:bodyPr/>
          <a:lstStyle/>
          <a:p>
            <a:pPr algn="ctr"/>
            <a:r>
              <a:rPr lang="en-US" b="1" dirty="0">
                <a:solidFill>
                  <a:srgbClr val="CC0066"/>
                </a:solidFill>
              </a:rPr>
              <a:t>Question 5</a:t>
            </a:r>
          </a:p>
        </p:txBody>
      </p:sp>
      <p:sp>
        <p:nvSpPr>
          <p:cNvPr id="9" name="Rectangle 5">
            <a:extLst>
              <a:ext uri="{FF2B5EF4-FFF2-40B4-BE49-F238E27FC236}">
                <a16:creationId xmlns:a16="http://schemas.microsoft.com/office/drawing/2014/main" id="{B391B2C6-BC51-48A5-8A39-C85B68783C63}"/>
              </a:ext>
            </a:extLst>
          </p:cNvPr>
          <p:cNvSpPr>
            <a:spLocks noGrp="1" noChangeArrowheads="1"/>
          </p:cNvSpPr>
          <p:nvPr>
            <p:ph idx="1"/>
          </p:nvPr>
        </p:nvSpPr>
        <p:spPr bwMode="auto">
          <a:xfrm>
            <a:off x="1052945" y="2102715"/>
            <a:ext cx="10177031" cy="3575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a:lnSpc>
                <a:spcPct val="100000"/>
              </a:lnSpc>
              <a:spcBef>
                <a:spcPts val="0"/>
              </a:spcBef>
              <a:spcAft>
                <a:spcPts val="600"/>
              </a:spcAft>
            </a:pPr>
            <a:r>
              <a:rPr lang="en-US" sz="4000" dirty="0">
                <a:effectLst/>
                <a:latin typeface="+mj-lt"/>
                <a:ea typeface="Calibri" panose="020F0502020204030204" pitchFamily="34" charset="0"/>
                <a:cs typeface="Times New Roman" panose="02020603050405020304" pitchFamily="18" charset="0"/>
              </a:rPr>
              <a:t>Would your management change if the biopsy shows:</a:t>
            </a:r>
            <a:endParaRPr lang="en-MY" sz="4000" dirty="0">
              <a:effectLst/>
              <a:latin typeface="+mj-lt"/>
              <a:ea typeface="Calibri" panose="020F0502020204030204" pitchFamily="34" charset="0"/>
              <a:cs typeface="Times New Roman" panose="02020603050405020304" pitchFamily="18" charset="0"/>
            </a:endParaRPr>
          </a:p>
          <a:p>
            <a:pPr marL="539750" lvl="0" indent="-360363">
              <a:lnSpc>
                <a:spcPct val="100000"/>
              </a:lnSpc>
              <a:spcBef>
                <a:spcPts val="0"/>
              </a:spcBef>
              <a:spcAft>
                <a:spcPts val="800"/>
              </a:spcAft>
              <a:buFont typeface="Wingdings" panose="05000000000000000000" pitchFamily="2" charset="2"/>
              <a:buChar char="§"/>
            </a:pPr>
            <a:r>
              <a:rPr lang="en-US" sz="3600" dirty="0">
                <a:effectLst/>
                <a:latin typeface="+mj-lt"/>
                <a:ea typeface="Calibri" panose="020F0502020204030204" pitchFamily="34" charset="0"/>
                <a:cs typeface="Times New Roman" panose="02020603050405020304" pitchFamily="18" charset="0"/>
              </a:rPr>
              <a:t>ER/PR negative, HER2 positive?</a:t>
            </a:r>
            <a:endParaRPr lang="en-MY" sz="3600" dirty="0">
              <a:effectLst/>
              <a:latin typeface="+mj-lt"/>
              <a:ea typeface="Calibri" panose="020F0502020204030204" pitchFamily="34" charset="0"/>
              <a:cs typeface="Times New Roman" panose="02020603050405020304" pitchFamily="18" charset="0"/>
            </a:endParaRPr>
          </a:p>
          <a:p>
            <a:pPr marL="539750" lvl="0" indent="-360363">
              <a:lnSpc>
                <a:spcPct val="100000"/>
              </a:lnSpc>
              <a:spcBef>
                <a:spcPts val="0"/>
              </a:spcBef>
              <a:spcAft>
                <a:spcPts val="800"/>
              </a:spcAft>
              <a:buFont typeface="Wingdings" panose="05000000000000000000" pitchFamily="2" charset="2"/>
              <a:buChar char="§"/>
            </a:pPr>
            <a:r>
              <a:rPr lang="en-US" sz="3600" dirty="0">
                <a:effectLst/>
                <a:latin typeface="+mj-lt"/>
                <a:ea typeface="Calibri" panose="020F0502020204030204" pitchFamily="34" charset="0"/>
                <a:cs typeface="Times New Roman" panose="02020603050405020304" pitchFamily="18" charset="0"/>
              </a:rPr>
              <a:t>ER/PR positive, HER2 negative?</a:t>
            </a:r>
            <a:endParaRPr lang="en-MY" sz="3600" dirty="0">
              <a:effectLst/>
              <a:latin typeface="+mj-lt"/>
              <a:ea typeface="Calibri" panose="020F0502020204030204" pitchFamily="34" charset="0"/>
              <a:cs typeface="Times New Roman" panose="02020603050405020304" pitchFamily="18" charset="0"/>
            </a:endParaRPr>
          </a:p>
          <a:p>
            <a:pPr marL="0" indent="0" eaLnBrk="0" fontAlgn="base" hangingPunct="0">
              <a:lnSpc>
                <a:spcPct val="100000"/>
              </a:lnSpc>
              <a:spcBef>
                <a:spcPct val="0"/>
              </a:spcBef>
              <a:spcAft>
                <a:spcPct val="0"/>
              </a:spcAft>
              <a:buClrTx/>
              <a:buNone/>
            </a:pPr>
            <a:endParaRPr lang="en-US" altLang="en-US" dirty="0"/>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chemeClr val="tx1"/>
              </a:solidFill>
              <a:effectLst/>
            </a:endParaRPr>
          </a:p>
        </p:txBody>
      </p:sp>
      <p:sp>
        <p:nvSpPr>
          <p:cNvPr id="8" name="Rectangle 6">
            <a:extLst>
              <a:ext uri="{FF2B5EF4-FFF2-40B4-BE49-F238E27FC236}">
                <a16:creationId xmlns:a16="http://schemas.microsoft.com/office/drawing/2014/main" id="{F34279B6-4684-4459-9EDA-159315F66AD8}"/>
              </a:ext>
            </a:extLst>
          </p:cNvPr>
          <p:cNvSpPr>
            <a:spLocks noChangeArrowheads="1"/>
          </p:cNvSpPr>
          <p:nvPr/>
        </p:nvSpPr>
        <p:spPr bwMode="auto">
          <a:xfrm>
            <a:off x="1459832" y="456723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MY"/>
          </a:p>
        </p:txBody>
      </p:sp>
      <p:sp>
        <p:nvSpPr>
          <p:cNvPr id="3" name="Slide Number Placeholder 2">
            <a:extLst>
              <a:ext uri="{FF2B5EF4-FFF2-40B4-BE49-F238E27FC236}">
                <a16:creationId xmlns:a16="http://schemas.microsoft.com/office/drawing/2014/main" id="{BEFBAD8F-8472-42CB-9260-83CC4CBA9550}"/>
              </a:ext>
            </a:extLst>
          </p:cNvPr>
          <p:cNvSpPr>
            <a:spLocks noGrp="1"/>
          </p:cNvSpPr>
          <p:nvPr>
            <p:ph type="sldNum" sz="quarter" idx="12"/>
          </p:nvPr>
        </p:nvSpPr>
        <p:spPr/>
        <p:txBody>
          <a:bodyPr/>
          <a:lstStyle/>
          <a:p>
            <a:fld id="{71B7BAC7-FE87-40F6-AA24-4F4685D1B022}" type="slidenum">
              <a:rPr lang="en-US" smtClean="0"/>
              <a:t>18</a:t>
            </a:fld>
            <a:endParaRPr lang="en-US"/>
          </a:p>
        </p:txBody>
      </p:sp>
      <p:sp>
        <p:nvSpPr>
          <p:cNvPr id="11" name="Rectangle 10">
            <a:extLst>
              <a:ext uri="{FF2B5EF4-FFF2-40B4-BE49-F238E27FC236}">
                <a16:creationId xmlns:a16="http://schemas.microsoft.com/office/drawing/2014/main" id="{7B479B8E-19DD-4FB5-8DE9-FDCECF7462B8}"/>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2884589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7D52EA1-DFEB-4C4A-A5ED-23DE739568F9}"/>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2085341" y="322505"/>
            <a:ext cx="9029700" cy="1325563"/>
          </a:xfrm>
        </p:spPr>
        <p:txBody>
          <a:bodyPr/>
          <a:lstStyle/>
          <a:p>
            <a:pPr algn="ctr"/>
            <a:r>
              <a:rPr lang="en-US" b="1" dirty="0">
                <a:solidFill>
                  <a:srgbClr val="CC0066"/>
                </a:solidFill>
              </a:rPr>
              <a:t>Answer 5</a:t>
            </a:r>
          </a:p>
        </p:txBody>
      </p:sp>
      <p:sp>
        <p:nvSpPr>
          <p:cNvPr id="9" name="Rectangle 5">
            <a:extLst>
              <a:ext uri="{FF2B5EF4-FFF2-40B4-BE49-F238E27FC236}">
                <a16:creationId xmlns:a16="http://schemas.microsoft.com/office/drawing/2014/main" id="{B391B2C6-BC51-48A5-8A39-C85B68783C63}"/>
              </a:ext>
            </a:extLst>
          </p:cNvPr>
          <p:cNvSpPr>
            <a:spLocks noGrp="1" noChangeArrowheads="1"/>
          </p:cNvSpPr>
          <p:nvPr>
            <p:ph idx="1"/>
          </p:nvPr>
        </p:nvSpPr>
        <p:spPr bwMode="auto">
          <a:xfrm>
            <a:off x="1076958" y="1549005"/>
            <a:ext cx="10422315"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a:lnSpc>
                <a:spcPct val="100000"/>
              </a:lnSpc>
              <a:spcBef>
                <a:spcPts val="0"/>
              </a:spcBef>
            </a:pPr>
            <a:r>
              <a:rPr lang="en-US" sz="3600" dirty="0">
                <a:effectLst/>
                <a:latin typeface="+mj-lt"/>
                <a:ea typeface="Calibri" panose="020F0502020204030204" pitchFamily="34" charset="0"/>
                <a:cs typeface="Times New Roman" panose="02020603050405020304" pitchFamily="18" charset="0"/>
              </a:rPr>
              <a:t>If the patient HPE status changed from triple negative to </a:t>
            </a:r>
            <a:endParaRPr lang="en-MY" sz="3600" dirty="0">
              <a:effectLst/>
              <a:latin typeface="+mj-lt"/>
              <a:ea typeface="Calibri" panose="020F0502020204030204" pitchFamily="34" charset="0"/>
              <a:cs typeface="Times New Roman" panose="02020603050405020304" pitchFamily="18" charset="0"/>
            </a:endParaRPr>
          </a:p>
          <a:p>
            <a:pPr marL="539750" lvl="0" indent="-276225">
              <a:lnSpc>
                <a:spcPct val="100000"/>
              </a:lnSpc>
              <a:spcBef>
                <a:spcPts val="0"/>
              </a:spcBef>
              <a:buFont typeface="Wingdings" panose="05000000000000000000" pitchFamily="2" charset="2"/>
              <a:buChar char="§"/>
            </a:pPr>
            <a:r>
              <a:rPr lang="en-US" sz="3200" dirty="0">
                <a:effectLst/>
                <a:latin typeface="+mj-lt"/>
                <a:ea typeface="Calibri" panose="020F0502020204030204" pitchFamily="34" charset="0"/>
                <a:cs typeface="Times New Roman" panose="02020603050405020304" pitchFamily="18" charset="0"/>
              </a:rPr>
              <a:t>ER/PR negative, HER2 positive</a:t>
            </a:r>
          </a:p>
          <a:p>
            <a:pPr marL="984250" lvl="1" indent="-444500">
              <a:lnSpc>
                <a:spcPct val="100000"/>
              </a:lnSpc>
              <a:spcBef>
                <a:spcPts val="0"/>
              </a:spcBef>
              <a:buFont typeface="Wingdings" panose="05000000000000000000" pitchFamily="2" charset="2"/>
              <a:buChar char="ü"/>
            </a:pPr>
            <a:r>
              <a:rPr lang="en-MY" sz="2800" dirty="0">
                <a:effectLst/>
                <a:latin typeface="+mj-lt"/>
                <a:ea typeface="Calibri" panose="020F0502020204030204" pitchFamily="34" charset="0"/>
                <a:cs typeface="Times New Roman" panose="02020603050405020304" pitchFamily="18" charset="0"/>
              </a:rPr>
              <a:t>The patient would need neoadjuvant anti-HER2 using trastuzumab (as per previous discussion &amp; CPG page 29 - 30)</a:t>
            </a:r>
          </a:p>
          <a:p>
            <a:pPr marL="996950" lvl="1" indent="-276225">
              <a:lnSpc>
                <a:spcPct val="100000"/>
              </a:lnSpc>
              <a:spcBef>
                <a:spcPts val="0"/>
              </a:spcBef>
            </a:pPr>
            <a:endParaRPr lang="en-MY" sz="3200" dirty="0">
              <a:solidFill>
                <a:srgbClr val="FF0000"/>
              </a:solidFill>
              <a:effectLst/>
              <a:latin typeface="+mj-lt"/>
              <a:ea typeface="Calibri" panose="020F0502020204030204" pitchFamily="34" charset="0"/>
              <a:cs typeface="Times New Roman" panose="02020603050405020304" pitchFamily="18" charset="0"/>
            </a:endParaRPr>
          </a:p>
        </p:txBody>
      </p:sp>
      <p:sp>
        <p:nvSpPr>
          <p:cNvPr id="8" name="Rectangle 6">
            <a:extLst>
              <a:ext uri="{FF2B5EF4-FFF2-40B4-BE49-F238E27FC236}">
                <a16:creationId xmlns:a16="http://schemas.microsoft.com/office/drawing/2014/main" id="{F34279B6-4684-4459-9EDA-159315F66AD8}"/>
              </a:ext>
            </a:extLst>
          </p:cNvPr>
          <p:cNvSpPr>
            <a:spLocks noChangeArrowheads="1"/>
          </p:cNvSpPr>
          <p:nvPr/>
        </p:nvSpPr>
        <p:spPr bwMode="auto">
          <a:xfrm>
            <a:off x="1459832" y="456723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MY"/>
          </a:p>
        </p:txBody>
      </p:sp>
      <p:sp>
        <p:nvSpPr>
          <p:cNvPr id="2" name="Slide Number Placeholder 1">
            <a:extLst>
              <a:ext uri="{FF2B5EF4-FFF2-40B4-BE49-F238E27FC236}">
                <a16:creationId xmlns:a16="http://schemas.microsoft.com/office/drawing/2014/main" id="{8CB681CE-58D0-46B4-B5B0-310A1307C9DE}"/>
              </a:ext>
            </a:extLst>
          </p:cNvPr>
          <p:cNvSpPr>
            <a:spLocks noGrp="1"/>
          </p:cNvSpPr>
          <p:nvPr>
            <p:ph type="sldNum" sz="quarter" idx="12"/>
          </p:nvPr>
        </p:nvSpPr>
        <p:spPr/>
        <p:txBody>
          <a:bodyPr/>
          <a:lstStyle/>
          <a:p>
            <a:fld id="{71B7BAC7-FE87-40F6-AA24-4F4685D1B022}" type="slidenum">
              <a:rPr lang="en-US" smtClean="0"/>
              <a:t>19</a:t>
            </a:fld>
            <a:endParaRPr lang="en-US" dirty="0"/>
          </a:p>
        </p:txBody>
      </p:sp>
      <p:sp>
        <p:nvSpPr>
          <p:cNvPr id="11" name="Rectangle 10">
            <a:extLst>
              <a:ext uri="{FF2B5EF4-FFF2-40B4-BE49-F238E27FC236}">
                <a16:creationId xmlns:a16="http://schemas.microsoft.com/office/drawing/2014/main" id="{A742A171-A6E0-40ED-9944-47E8E02C1735}"/>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pic>
        <p:nvPicPr>
          <p:cNvPr id="4" name="Picture 3">
            <a:extLst>
              <a:ext uri="{FF2B5EF4-FFF2-40B4-BE49-F238E27FC236}">
                <a16:creationId xmlns:a16="http://schemas.microsoft.com/office/drawing/2014/main" id="{560E4670-137D-4E51-A2B7-A68BADF832F8}"/>
              </a:ext>
            </a:extLst>
          </p:cNvPr>
          <p:cNvPicPr>
            <a:picLocks noChangeAspect="1"/>
          </p:cNvPicPr>
          <p:nvPr/>
        </p:nvPicPr>
        <p:blipFill>
          <a:blip r:embed="rId3"/>
          <a:stretch>
            <a:fillRect/>
          </a:stretch>
        </p:blipFill>
        <p:spPr>
          <a:xfrm>
            <a:off x="1008753" y="4292892"/>
            <a:ext cx="10209473" cy="1886240"/>
          </a:xfrm>
          <a:prstGeom prst="rect">
            <a:avLst/>
          </a:prstGeom>
        </p:spPr>
      </p:pic>
    </p:spTree>
    <p:extLst>
      <p:ext uri="{BB962C8B-B14F-4D97-AF65-F5344CB8AC3E}">
        <p14:creationId xmlns:p14="http://schemas.microsoft.com/office/powerpoint/2010/main" val="2615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BF2A5CF-938D-4E79-AEB1-228188BAD2FE}"/>
              </a:ext>
            </a:extLst>
          </p:cNvPr>
          <p:cNvPicPr>
            <a:picLocks noChangeAspect="1"/>
          </p:cNvPicPr>
          <p:nvPr/>
        </p:nvPicPr>
        <p:blipFill rotWithShape="1">
          <a:blip r:embed="rId2"/>
          <a:srcRect r="51163" b="598"/>
          <a:stretch/>
        </p:blipFill>
        <p:spPr>
          <a:xfrm>
            <a:off x="11115041" y="5852503"/>
            <a:ext cx="962024" cy="964832"/>
          </a:xfrm>
          <a:prstGeom prst="rect">
            <a:avLst/>
          </a:prstGeom>
        </p:spPr>
      </p:pic>
      <p:sp>
        <p:nvSpPr>
          <p:cNvPr id="4" name="Title 3">
            <a:extLst>
              <a:ext uri="{FF2B5EF4-FFF2-40B4-BE49-F238E27FC236}">
                <a16:creationId xmlns:a16="http://schemas.microsoft.com/office/drawing/2014/main" id="{9132B0B2-B7AA-47E1-BE2D-715939259BE4}"/>
              </a:ext>
            </a:extLst>
          </p:cNvPr>
          <p:cNvSpPr>
            <a:spLocks noGrp="1"/>
          </p:cNvSpPr>
          <p:nvPr>
            <p:ph type="ctrTitle"/>
          </p:nvPr>
        </p:nvSpPr>
        <p:spPr/>
        <p:txBody>
          <a:bodyPr/>
          <a:lstStyle/>
          <a:p>
            <a:r>
              <a:rPr lang="en-MY" b="1" dirty="0">
                <a:solidFill>
                  <a:srgbClr val="CC0066"/>
                </a:solidFill>
              </a:rPr>
              <a:t>CASE 1</a:t>
            </a:r>
          </a:p>
        </p:txBody>
      </p:sp>
      <p:sp>
        <p:nvSpPr>
          <p:cNvPr id="5" name="Slide Number Placeholder 4">
            <a:extLst>
              <a:ext uri="{FF2B5EF4-FFF2-40B4-BE49-F238E27FC236}">
                <a16:creationId xmlns:a16="http://schemas.microsoft.com/office/drawing/2014/main" id="{8FB7B751-E51D-4707-B8F2-C097FF2BB33E}"/>
              </a:ext>
            </a:extLst>
          </p:cNvPr>
          <p:cNvSpPr>
            <a:spLocks noGrp="1"/>
          </p:cNvSpPr>
          <p:nvPr>
            <p:ph type="sldNum" sz="quarter" idx="12"/>
          </p:nvPr>
        </p:nvSpPr>
        <p:spPr/>
        <p:txBody>
          <a:bodyPr/>
          <a:lstStyle/>
          <a:p>
            <a:fld id="{71B7BAC7-FE87-40F6-AA24-4F4685D1B022}" type="slidenum">
              <a:rPr lang="en-US" smtClean="0"/>
              <a:t>2</a:t>
            </a:fld>
            <a:endParaRPr lang="en-US"/>
          </a:p>
        </p:txBody>
      </p:sp>
      <p:sp>
        <p:nvSpPr>
          <p:cNvPr id="7" name="Rectangle 6">
            <a:extLst>
              <a:ext uri="{FF2B5EF4-FFF2-40B4-BE49-F238E27FC236}">
                <a16:creationId xmlns:a16="http://schemas.microsoft.com/office/drawing/2014/main" id="{60F0BC13-E4D7-4321-ACC3-4231B8E1CC11}"/>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36818977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950FEA3-4B02-4C7D-96F0-871869A5ADA1}"/>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2085341" y="641170"/>
            <a:ext cx="9029700" cy="1325563"/>
          </a:xfrm>
        </p:spPr>
        <p:txBody>
          <a:bodyPr/>
          <a:lstStyle/>
          <a:p>
            <a:pPr algn="ctr"/>
            <a:r>
              <a:rPr lang="en-US" b="1" dirty="0">
                <a:solidFill>
                  <a:srgbClr val="CC0066"/>
                </a:solidFill>
              </a:rPr>
              <a:t>Answer 5</a:t>
            </a:r>
          </a:p>
        </p:txBody>
      </p:sp>
      <p:sp>
        <p:nvSpPr>
          <p:cNvPr id="9" name="Rectangle 5">
            <a:extLst>
              <a:ext uri="{FF2B5EF4-FFF2-40B4-BE49-F238E27FC236}">
                <a16:creationId xmlns:a16="http://schemas.microsoft.com/office/drawing/2014/main" id="{B391B2C6-BC51-48A5-8A39-C85B68783C63}"/>
              </a:ext>
            </a:extLst>
          </p:cNvPr>
          <p:cNvSpPr>
            <a:spLocks noGrp="1" noChangeArrowheads="1"/>
          </p:cNvSpPr>
          <p:nvPr>
            <p:ph idx="1"/>
          </p:nvPr>
        </p:nvSpPr>
        <p:spPr bwMode="auto">
          <a:xfrm>
            <a:off x="1066801" y="2130408"/>
            <a:ext cx="10287000" cy="350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a:lnSpc>
                <a:spcPct val="100000"/>
              </a:lnSpc>
              <a:spcBef>
                <a:spcPts val="0"/>
              </a:spcBef>
            </a:pPr>
            <a:r>
              <a:rPr lang="en-US" sz="3600" dirty="0">
                <a:effectLst/>
                <a:latin typeface="+mj-lt"/>
                <a:ea typeface="Calibri" panose="020F0502020204030204" pitchFamily="34" charset="0"/>
                <a:cs typeface="Times New Roman" panose="02020603050405020304" pitchFamily="18" charset="0"/>
              </a:rPr>
              <a:t>If the patient HPE status changed from triple negative to </a:t>
            </a:r>
            <a:endParaRPr lang="en-MY" sz="3600" dirty="0">
              <a:effectLst/>
              <a:latin typeface="+mj-lt"/>
              <a:ea typeface="Calibri" panose="020F0502020204030204" pitchFamily="34" charset="0"/>
              <a:cs typeface="Times New Roman" panose="02020603050405020304" pitchFamily="18" charset="0"/>
            </a:endParaRPr>
          </a:p>
          <a:p>
            <a:pPr marL="534988" lvl="0" indent="-271463">
              <a:lnSpc>
                <a:spcPct val="100000"/>
              </a:lnSpc>
              <a:spcBef>
                <a:spcPts val="0"/>
              </a:spcBef>
              <a:buFont typeface="Wingdings" panose="05000000000000000000" pitchFamily="2" charset="2"/>
              <a:buChar char="§"/>
            </a:pPr>
            <a:r>
              <a:rPr lang="en-US" sz="3200" dirty="0">
                <a:effectLst/>
                <a:latin typeface="+mj-lt"/>
                <a:ea typeface="Calibri" panose="020F0502020204030204" pitchFamily="34" charset="0"/>
                <a:cs typeface="Times New Roman" panose="02020603050405020304" pitchFamily="18" charset="0"/>
              </a:rPr>
              <a:t>ER/PR positive, HER2 negative</a:t>
            </a:r>
          </a:p>
          <a:p>
            <a:pPr marL="900113" lvl="1" indent="-360363">
              <a:lnSpc>
                <a:spcPct val="100000"/>
              </a:lnSpc>
              <a:spcBef>
                <a:spcPts val="0"/>
              </a:spcBef>
              <a:buFont typeface="Wingdings" panose="05000000000000000000" pitchFamily="2" charset="2"/>
              <a:buChar char="ü"/>
            </a:pPr>
            <a:r>
              <a:rPr lang="en-US" sz="2800" dirty="0">
                <a:latin typeface="+mj-lt"/>
                <a:ea typeface="Calibri" panose="020F0502020204030204" pitchFamily="34" charset="0"/>
                <a:cs typeface="Times New Roman" panose="02020603050405020304" pitchFamily="18" charset="0"/>
              </a:rPr>
              <a:t>The patient should go for upfront surgery followed by adjuvant treatment (as per previous discussion &amp; CPG page 28).</a:t>
            </a:r>
          </a:p>
          <a:p>
            <a:r>
              <a:rPr lang="en-MY" dirty="0">
                <a:latin typeface="+mj-lt"/>
              </a:rPr>
              <a:t> </a:t>
            </a:r>
            <a:endParaRPr kumimoji="0" lang="en-US" altLang="en-US" b="0" i="0" u="none" strike="noStrike" cap="none" normalizeH="0" baseline="0" dirty="0">
              <a:ln>
                <a:noFill/>
              </a:ln>
              <a:solidFill>
                <a:schemeClr val="tx1"/>
              </a:solidFill>
              <a:effectLst/>
              <a:latin typeface="+mj-lt"/>
            </a:endParaRPr>
          </a:p>
        </p:txBody>
      </p:sp>
      <p:sp>
        <p:nvSpPr>
          <p:cNvPr id="8" name="Rectangle 6">
            <a:extLst>
              <a:ext uri="{FF2B5EF4-FFF2-40B4-BE49-F238E27FC236}">
                <a16:creationId xmlns:a16="http://schemas.microsoft.com/office/drawing/2014/main" id="{F34279B6-4684-4459-9EDA-159315F66AD8}"/>
              </a:ext>
            </a:extLst>
          </p:cNvPr>
          <p:cNvSpPr>
            <a:spLocks noChangeArrowheads="1"/>
          </p:cNvSpPr>
          <p:nvPr/>
        </p:nvSpPr>
        <p:spPr bwMode="auto">
          <a:xfrm>
            <a:off x="1459832" y="456723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MY"/>
          </a:p>
        </p:txBody>
      </p:sp>
      <p:sp>
        <p:nvSpPr>
          <p:cNvPr id="2" name="Slide Number Placeholder 1">
            <a:extLst>
              <a:ext uri="{FF2B5EF4-FFF2-40B4-BE49-F238E27FC236}">
                <a16:creationId xmlns:a16="http://schemas.microsoft.com/office/drawing/2014/main" id="{8CB681CE-58D0-46B4-B5B0-310A1307C9DE}"/>
              </a:ext>
            </a:extLst>
          </p:cNvPr>
          <p:cNvSpPr>
            <a:spLocks noGrp="1"/>
          </p:cNvSpPr>
          <p:nvPr>
            <p:ph type="sldNum" sz="quarter" idx="12"/>
          </p:nvPr>
        </p:nvSpPr>
        <p:spPr/>
        <p:txBody>
          <a:bodyPr/>
          <a:lstStyle/>
          <a:p>
            <a:fld id="{71B7BAC7-FE87-40F6-AA24-4F4685D1B022}" type="slidenum">
              <a:rPr lang="en-US" smtClean="0"/>
              <a:t>20</a:t>
            </a:fld>
            <a:endParaRPr lang="en-US" dirty="0"/>
          </a:p>
        </p:txBody>
      </p:sp>
      <p:sp>
        <p:nvSpPr>
          <p:cNvPr id="11" name="Rectangle 10">
            <a:extLst>
              <a:ext uri="{FF2B5EF4-FFF2-40B4-BE49-F238E27FC236}">
                <a16:creationId xmlns:a16="http://schemas.microsoft.com/office/drawing/2014/main" id="{F49AF317-07D0-42C9-ABA9-10B30BFADBF1}"/>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1138832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ABD7D56-4AD1-4F5A-94A2-F5E93158A4A8}"/>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2085341" y="627319"/>
            <a:ext cx="9029700" cy="1325563"/>
          </a:xfrm>
        </p:spPr>
        <p:txBody>
          <a:bodyPr/>
          <a:lstStyle/>
          <a:p>
            <a:pPr algn="ctr"/>
            <a:r>
              <a:rPr lang="en-US" b="1" dirty="0">
                <a:solidFill>
                  <a:srgbClr val="CC0066"/>
                </a:solidFill>
              </a:rPr>
              <a:t>Question 6</a:t>
            </a:r>
          </a:p>
        </p:txBody>
      </p:sp>
      <p:sp>
        <p:nvSpPr>
          <p:cNvPr id="9" name="Rectangle 5">
            <a:extLst>
              <a:ext uri="{FF2B5EF4-FFF2-40B4-BE49-F238E27FC236}">
                <a16:creationId xmlns:a16="http://schemas.microsoft.com/office/drawing/2014/main" id="{B391B2C6-BC51-48A5-8A39-C85B68783C63}"/>
              </a:ext>
            </a:extLst>
          </p:cNvPr>
          <p:cNvSpPr>
            <a:spLocks noGrp="1" noChangeArrowheads="1"/>
          </p:cNvSpPr>
          <p:nvPr>
            <p:ph idx="1"/>
          </p:nvPr>
        </p:nvSpPr>
        <p:spPr bwMode="auto">
          <a:xfrm>
            <a:off x="1080655" y="2130431"/>
            <a:ext cx="9809017"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eaLnBrk="0" fontAlgn="base" hangingPunct="0">
              <a:lnSpc>
                <a:spcPct val="100000"/>
              </a:lnSpc>
              <a:spcBef>
                <a:spcPct val="0"/>
              </a:spcBef>
              <a:spcAft>
                <a:spcPct val="0"/>
              </a:spcAft>
              <a:buClr>
                <a:schemeClr val="bg1">
                  <a:lumMod val="50000"/>
                </a:schemeClr>
              </a:buClr>
              <a:tabLst>
                <a:tab pos="0" algn="l"/>
              </a:tabLst>
            </a:pPr>
            <a:r>
              <a:rPr lang="en-US" sz="4000" dirty="0">
                <a:effectLst/>
                <a:latin typeface="+mj-lt"/>
                <a:ea typeface="Calibri" panose="020F0502020204030204" pitchFamily="34" charset="0"/>
              </a:rPr>
              <a:t>Would you consider referring patient for genetic counselling? Give reasons.</a:t>
            </a:r>
          </a:p>
          <a:p>
            <a:pPr marL="0" indent="0" eaLnBrk="0" fontAlgn="base" hangingPunct="0">
              <a:lnSpc>
                <a:spcPct val="100000"/>
              </a:lnSpc>
              <a:spcBef>
                <a:spcPct val="0"/>
              </a:spcBef>
              <a:spcAft>
                <a:spcPct val="0"/>
              </a:spcAft>
              <a:buClr>
                <a:schemeClr val="bg1">
                  <a:lumMod val="50000"/>
                </a:schemeClr>
              </a:buClr>
              <a:buNone/>
              <a:tabLst>
                <a:tab pos="0" algn="l"/>
              </a:tabLst>
            </a:pPr>
            <a:endParaRPr kumimoji="0" lang="en-US" altLang="en-US" sz="4000" b="0" i="0" u="none" strike="noStrike" cap="none" normalizeH="0" baseline="0" dirty="0">
              <a:ln>
                <a:noFill/>
              </a:ln>
              <a:solidFill>
                <a:schemeClr val="tx1"/>
              </a:solidFill>
              <a:latin typeface="+mj-lt"/>
            </a:endParaRPr>
          </a:p>
          <a:p>
            <a:pPr marL="0" indent="0" eaLnBrk="0" fontAlgn="base" hangingPunct="0">
              <a:lnSpc>
                <a:spcPct val="100000"/>
              </a:lnSpc>
              <a:spcBef>
                <a:spcPct val="0"/>
              </a:spcBef>
              <a:spcAft>
                <a:spcPct val="0"/>
              </a:spcAft>
              <a:buClr>
                <a:schemeClr val="bg1">
                  <a:lumMod val="50000"/>
                </a:schemeClr>
              </a:buClr>
              <a:buNone/>
              <a:tabLst>
                <a:tab pos="0" algn="l"/>
              </a:tabLst>
            </a:pPr>
            <a:endParaRPr lang="en-US" altLang="en-US" sz="4000" dirty="0">
              <a:effectLst/>
              <a:latin typeface="+mj-lt"/>
            </a:endParaRPr>
          </a:p>
          <a:p>
            <a:pPr marL="0" indent="0" eaLnBrk="0" fontAlgn="base" hangingPunct="0">
              <a:lnSpc>
                <a:spcPct val="100000"/>
              </a:lnSpc>
              <a:spcBef>
                <a:spcPct val="0"/>
              </a:spcBef>
              <a:spcAft>
                <a:spcPct val="0"/>
              </a:spcAft>
              <a:buClr>
                <a:schemeClr val="bg1">
                  <a:lumMod val="50000"/>
                </a:schemeClr>
              </a:buClr>
              <a:buNone/>
              <a:tabLst>
                <a:tab pos="0" algn="l"/>
              </a:tabLst>
            </a:pPr>
            <a:endParaRPr kumimoji="0" lang="en-US" altLang="en-US" sz="4000" b="0" i="0" u="none" strike="noStrike" cap="none" normalizeH="0" baseline="0" dirty="0">
              <a:ln>
                <a:noFill/>
              </a:ln>
              <a:solidFill>
                <a:schemeClr val="tx1"/>
              </a:solidFill>
              <a:latin typeface="+mj-lt"/>
            </a:endParaRPr>
          </a:p>
          <a:p>
            <a:pPr marL="0" indent="0" eaLnBrk="0" fontAlgn="base" hangingPunct="0">
              <a:lnSpc>
                <a:spcPct val="100000"/>
              </a:lnSpc>
              <a:spcBef>
                <a:spcPct val="0"/>
              </a:spcBef>
              <a:spcAft>
                <a:spcPct val="0"/>
              </a:spcAft>
              <a:buClr>
                <a:schemeClr val="bg1">
                  <a:lumMod val="50000"/>
                </a:schemeClr>
              </a:buClr>
              <a:buNone/>
              <a:tabLst>
                <a:tab pos="0" algn="l"/>
              </a:tabLst>
            </a:pPr>
            <a:endParaRPr kumimoji="0" lang="en-US" altLang="en-US" sz="4000" b="0" i="0" u="none" strike="noStrike" cap="none" normalizeH="0" baseline="0" dirty="0">
              <a:ln>
                <a:noFill/>
              </a:ln>
              <a:solidFill>
                <a:schemeClr val="tx1"/>
              </a:solidFill>
              <a:effectLst/>
              <a:latin typeface="+mj-lt"/>
            </a:endParaRPr>
          </a:p>
        </p:txBody>
      </p:sp>
      <p:sp>
        <p:nvSpPr>
          <p:cNvPr id="8" name="Rectangle 6">
            <a:extLst>
              <a:ext uri="{FF2B5EF4-FFF2-40B4-BE49-F238E27FC236}">
                <a16:creationId xmlns:a16="http://schemas.microsoft.com/office/drawing/2014/main" id="{F34279B6-4684-4459-9EDA-159315F66AD8}"/>
              </a:ext>
            </a:extLst>
          </p:cNvPr>
          <p:cNvSpPr>
            <a:spLocks noChangeArrowheads="1"/>
          </p:cNvSpPr>
          <p:nvPr/>
        </p:nvSpPr>
        <p:spPr bwMode="auto">
          <a:xfrm>
            <a:off x="1459832" y="456723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MY"/>
          </a:p>
        </p:txBody>
      </p:sp>
      <p:sp>
        <p:nvSpPr>
          <p:cNvPr id="2" name="Slide Number Placeholder 1">
            <a:extLst>
              <a:ext uri="{FF2B5EF4-FFF2-40B4-BE49-F238E27FC236}">
                <a16:creationId xmlns:a16="http://schemas.microsoft.com/office/drawing/2014/main" id="{B3E93181-7777-4FC0-9188-13BFD3D0136D}"/>
              </a:ext>
            </a:extLst>
          </p:cNvPr>
          <p:cNvSpPr>
            <a:spLocks noGrp="1"/>
          </p:cNvSpPr>
          <p:nvPr>
            <p:ph type="sldNum" sz="quarter" idx="12"/>
          </p:nvPr>
        </p:nvSpPr>
        <p:spPr/>
        <p:txBody>
          <a:bodyPr/>
          <a:lstStyle/>
          <a:p>
            <a:fld id="{71B7BAC7-FE87-40F6-AA24-4F4685D1B022}" type="slidenum">
              <a:rPr lang="en-US" smtClean="0"/>
              <a:t>21</a:t>
            </a:fld>
            <a:endParaRPr lang="en-US" dirty="0"/>
          </a:p>
        </p:txBody>
      </p:sp>
      <p:sp>
        <p:nvSpPr>
          <p:cNvPr id="11" name="Rectangle 10">
            <a:extLst>
              <a:ext uri="{FF2B5EF4-FFF2-40B4-BE49-F238E27FC236}">
                <a16:creationId xmlns:a16="http://schemas.microsoft.com/office/drawing/2014/main" id="{35A6DC1C-25A7-41CB-BC72-3779A2B03DD0}"/>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1190292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CB4D0E-CCF2-45D9-8FB1-A273AB6722C8}"/>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2085341" y="613460"/>
            <a:ext cx="9029700" cy="1325563"/>
          </a:xfrm>
        </p:spPr>
        <p:txBody>
          <a:bodyPr/>
          <a:lstStyle/>
          <a:p>
            <a:pPr algn="ctr"/>
            <a:r>
              <a:rPr lang="en-US" b="1" dirty="0">
                <a:solidFill>
                  <a:srgbClr val="CC0066"/>
                </a:solidFill>
              </a:rPr>
              <a:t>Answer 6</a:t>
            </a:r>
          </a:p>
        </p:txBody>
      </p:sp>
      <p:sp>
        <p:nvSpPr>
          <p:cNvPr id="9" name="Rectangle 5">
            <a:extLst>
              <a:ext uri="{FF2B5EF4-FFF2-40B4-BE49-F238E27FC236}">
                <a16:creationId xmlns:a16="http://schemas.microsoft.com/office/drawing/2014/main" id="{B391B2C6-BC51-48A5-8A39-C85B68783C63}"/>
              </a:ext>
            </a:extLst>
          </p:cNvPr>
          <p:cNvSpPr>
            <a:spLocks noGrp="1" noChangeArrowheads="1"/>
          </p:cNvSpPr>
          <p:nvPr>
            <p:ph idx="1"/>
          </p:nvPr>
        </p:nvSpPr>
        <p:spPr bwMode="auto">
          <a:xfrm>
            <a:off x="1076959" y="1734910"/>
            <a:ext cx="1015301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eaLnBrk="0" fontAlgn="base" hangingPunct="0">
              <a:lnSpc>
                <a:spcPct val="100000"/>
              </a:lnSpc>
              <a:spcBef>
                <a:spcPct val="0"/>
              </a:spcBef>
              <a:spcAft>
                <a:spcPct val="0"/>
              </a:spcAft>
              <a:buClr>
                <a:schemeClr val="bg1">
                  <a:lumMod val="50000"/>
                </a:schemeClr>
              </a:buClr>
            </a:pPr>
            <a:r>
              <a:rPr lang="en-US" sz="4000" dirty="0">
                <a:effectLst/>
                <a:latin typeface="+mj-lt"/>
                <a:ea typeface="Calibri" panose="020F0502020204030204" pitchFamily="34" charset="0"/>
              </a:rPr>
              <a:t>Yes, this patient will benefit from genetic risk assessment &amp; counselling because:</a:t>
            </a:r>
          </a:p>
          <a:p>
            <a:pPr marL="539750" lvl="1" indent="-276225" eaLnBrk="0" fontAlgn="base" hangingPunct="0">
              <a:lnSpc>
                <a:spcPct val="100000"/>
              </a:lnSpc>
              <a:spcBef>
                <a:spcPct val="0"/>
              </a:spcBef>
              <a:spcAft>
                <a:spcPct val="0"/>
              </a:spcAft>
              <a:buClr>
                <a:schemeClr val="bg1">
                  <a:lumMod val="50000"/>
                </a:schemeClr>
              </a:buClr>
              <a:buFont typeface="Wingdings" panose="05000000000000000000" pitchFamily="2" charset="2"/>
              <a:buChar char="§"/>
            </a:pPr>
            <a:r>
              <a:rPr lang="en-US" sz="3600" dirty="0">
                <a:latin typeface="+mj-lt"/>
                <a:ea typeface="Calibri" panose="020F0502020204030204" pitchFamily="34" charset="0"/>
              </a:rPr>
              <a:t>Young age diagnosed with breast cancer</a:t>
            </a:r>
          </a:p>
          <a:p>
            <a:pPr marL="539750" lvl="1" indent="-276225" eaLnBrk="0" fontAlgn="base" hangingPunct="0">
              <a:lnSpc>
                <a:spcPct val="100000"/>
              </a:lnSpc>
              <a:spcBef>
                <a:spcPct val="0"/>
              </a:spcBef>
              <a:spcAft>
                <a:spcPct val="0"/>
              </a:spcAft>
              <a:buClr>
                <a:schemeClr val="bg1">
                  <a:lumMod val="50000"/>
                </a:schemeClr>
              </a:buClr>
              <a:buFont typeface="Wingdings" panose="05000000000000000000" pitchFamily="2" charset="2"/>
              <a:buChar char="§"/>
            </a:pPr>
            <a:r>
              <a:rPr lang="en-US" sz="3600" dirty="0">
                <a:effectLst/>
                <a:latin typeface="+mj-lt"/>
                <a:ea typeface="Calibri" panose="020F0502020204030204" pitchFamily="34" charset="0"/>
              </a:rPr>
              <a:t>Family history</a:t>
            </a:r>
          </a:p>
          <a:p>
            <a:pPr marL="984250" lvl="2" indent="-444500" eaLnBrk="0" fontAlgn="base" hangingPunct="0">
              <a:lnSpc>
                <a:spcPct val="100000"/>
              </a:lnSpc>
              <a:spcBef>
                <a:spcPct val="0"/>
              </a:spcBef>
              <a:spcAft>
                <a:spcPct val="0"/>
              </a:spcAft>
              <a:buClr>
                <a:schemeClr val="bg1">
                  <a:lumMod val="50000"/>
                </a:schemeClr>
              </a:buClr>
              <a:buFont typeface="Wingdings" panose="05000000000000000000" pitchFamily="2" charset="2"/>
              <a:buChar char="ü"/>
            </a:pPr>
            <a:r>
              <a:rPr lang="en-US" sz="3200" dirty="0">
                <a:latin typeface="+mj-lt"/>
                <a:ea typeface="Calibri" panose="020F0502020204030204" pitchFamily="34" charset="0"/>
              </a:rPr>
              <a:t>Mother had breast cancer</a:t>
            </a:r>
          </a:p>
          <a:p>
            <a:pPr marL="984250" lvl="2" indent="-444500" eaLnBrk="0" fontAlgn="base" hangingPunct="0">
              <a:lnSpc>
                <a:spcPct val="100000"/>
              </a:lnSpc>
              <a:spcBef>
                <a:spcPct val="0"/>
              </a:spcBef>
              <a:spcAft>
                <a:spcPct val="0"/>
              </a:spcAft>
              <a:buClr>
                <a:schemeClr val="bg1">
                  <a:lumMod val="50000"/>
                </a:schemeClr>
              </a:buClr>
              <a:buFont typeface="Wingdings" panose="05000000000000000000" pitchFamily="2" charset="2"/>
              <a:buChar char="ü"/>
            </a:pPr>
            <a:r>
              <a:rPr lang="en-US" sz="3200" dirty="0">
                <a:effectLst/>
                <a:latin typeface="+mj-lt"/>
                <a:ea typeface="Calibri" panose="020F0502020204030204" pitchFamily="34" charset="0"/>
              </a:rPr>
              <a:t>Maternal aunt had ovarian cancer</a:t>
            </a:r>
          </a:p>
          <a:p>
            <a:pPr marL="539750" lvl="1" indent="-276225" eaLnBrk="0" fontAlgn="base" hangingPunct="0">
              <a:lnSpc>
                <a:spcPct val="100000"/>
              </a:lnSpc>
              <a:spcBef>
                <a:spcPct val="0"/>
              </a:spcBef>
              <a:spcAft>
                <a:spcPct val="0"/>
              </a:spcAft>
              <a:buClr>
                <a:schemeClr val="bg1">
                  <a:lumMod val="50000"/>
                </a:schemeClr>
              </a:buClr>
              <a:buFont typeface="Wingdings" panose="05000000000000000000" pitchFamily="2" charset="2"/>
              <a:buChar char="§"/>
            </a:pPr>
            <a:r>
              <a:rPr lang="en-US" sz="3600" dirty="0">
                <a:latin typeface="+mj-lt"/>
                <a:ea typeface="Calibri" panose="020F0502020204030204" pitchFamily="34" charset="0"/>
              </a:rPr>
              <a:t>Triple negative breast cancer</a:t>
            </a:r>
            <a:r>
              <a:rPr lang="en-US" sz="3600" dirty="0">
                <a:effectLst/>
                <a:latin typeface="+mj-lt"/>
                <a:ea typeface="Calibri" panose="020F0502020204030204" pitchFamily="34" charset="0"/>
              </a:rPr>
              <a:t> </a:t>
            </a:r>
          </a:p>
          <a:p>
            <a:pPr marL="263525" lvl="1" indent="0" eaLnBrk="0" fontAlgn="base" hangingPunct="0">
              <a:lnSpc>
                <a:spcPct val="100000"/>
              </a:lnSpc>
              <a:spcBef>
                <a:spcPct val="0"/>
              </a:spcBef>
              <a:spcAft>
                <a:spcPct val="0"/>
              </a:spcAft>
              <a:buClr>
                <a:schemeClr val="bg1">
                  <a:lumMod val="50000"/>
                </a:schemeClr>
              </a:buClr>
              <a:buNone/>
            </a:pPr>
            <a:endParaRPr kumimoji="0" lang="en-US" altLang="en-US" sz="3600" b="0" i="0" u="none" strike="noStrike" cap="none" normalizeH="0" baseline="0" dirty="0">
              <a:ln>
                <a:noFill/>
              </a:ln>
              <a:solidFill>
                <a:schemeClr val="tx1"/>
              </a:solidFill>
              <a:effectLst/>
              <a:latin typeface="+mj-lt"/>
            </a:endParaRPr>
          </a:p>
        </p:txBody>
      </p:sp>
      <p:sp>
        <p:nvSpPr>
          <p:cNvPr id="8" name="Rectangle 6">
            <a:extLst>
              <a:ext uri="{FF2B5EF4-FFF2-40B4-BE49-F238E27FC236}">
                <a16:creationId xmlns:a16="http://schemas.microsoft.com/office/drawing/2014/main" id="{F34279B6-4684-4459-9EDA-159315F66AD8}"/>
              </a:ext>
            </a:extLst>
          </p:cNvPr>
          <p:cNvSpPr>
            <a:spLocks noChangeArrowheads="1"/>
          </p:cNvSpPr>
          <p:nvPr/>
        </p:nvSpPr>
        <p:spPr bwMode="auto">
          <a:xfrm>
            <a:off x="1459832" y="456723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MY"/>
          </a:p>
        </p:txBody>
      </p:sp>
      <p:sp>
        <p:nvSpPr>
          <p:cNvPr id="2" name="Slide Number Placeholder 1">
            <a:extLst>
              <a:ext uri="{FF2B5EF4-FFF2-40B4-BE49-F238E27FC236}">
                <a16:creationId xmlns:a16="http://schemas.microsoft.com/office/drawing/2014/main" id="{40E2F427-1B81-4708-89F9-203289E9B798}"/>
              </a:ext>
            </a:extLst>
          </p:cNvPr>
          <p:cNvSpPr>
            <a:spLocks noGrp="1"/>
          </p:cNvSpPr>
          <p:nvPr>
            <p:ph type="sldNum" sz="quarter" idx="12"/>
          </p:nvPr>
        </p:nvSpPr>
        <p:spPr/>
        <p:txBody>
          <a:bodyPr/>
          <a:lstStyle/>
          <a:p>
            <a:fld id="{71B7BAC7-FE87-40F6-AA24-4F4685D1B022}" type="slidenum">
              <a:rPr lang="en-US" smtClean="0"/>
              <a:t>22</a:t>
            </a:fld>
            <a:endParaRPr lang="en-US" dirty="0"/>
          </a:p>
        </p:txBody>
      </p:sp>
      <p:sp>
        <p:nvSpPr>
          <p:cNvPr id="11" name="Rectangle 10">
            <a:extLst>
              <a:ext uri="{FF2B5EF4-FFF2-40B4-BE49-F238E27FC236}">
                <a16:creationId xmlns:a16="http://schemas.microsoft.com/office/drawing/2014/main" id="{CB4A1677-EBB8-46DE-B788-9FF90B9B3BB9}"/>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362414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CB4D0E-CCF2-45D9-8FB1-A273AB6722C8}"/>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2085341" y="613460"/>
            <a:ext cx="9029700" cy="1325563"/>
          </a:xfrm>
        </p:spPr>
        <p:txBody>
          <a:bodyPr/>
          <a:lstStyle/>
          <a:p>
            <a:pPr algn="ctr"/>
            <a:r>
              <a:rPr lang="en-US" b="1" dirty="0">
                <a:solidFill>
                  <a:srgbClr val="CC0066"/>
                </a:solidFill>
              </a:rPr>
              <a:t>Answer 6</a:t>
            </a:r>
          </a:p>
        </p:txBody>
      </p:sp>
      <p:sp>
        <p:nvSpPr>
          <p:cNvPr id="8" name="Rectangle 6">
            <a:extLst>
              <a:ext uri="{FF2B5EF4-FFF2-40B4-BE49-F238E27FC236}">
                <a16:creationId xmlns:a16="http://schemas.microsoft.com/office/drawing/2014/main" id="{F34279B6-4684-4459-9EDA-159315F66AD8}"/>
              </a:ext>
            </a:extLst>
          </p:cNvPr>
          <p:cNvSpPr>
            <a:spLocks noChangeArrowheads="1"/>
          </p:cNvSpPr>
          <p:nvPr/>
        </p:nvSpPr>
        <p:spPr bwMode="auto">
          <a:xfrm>
            <a:off x="1459832" y="456723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MY"/>
          </a:p>
        </p:txBody>
      </p:sp>
      <p:sp>
        <p:nvSpPr>
          <p:cNvPr id="2" name="Slide Number Placeholder 1">
            <a:extLst>
              <a:ext uri="{FF2B5EF4-FFF2-40B4-BE49-F238E27FC236}">
                <a16:creationId xmlns:a16="http://schemas.microsoft.com/office/drawing/2014/main" id="{40E2F427-1B81-4708-89F9-203289E9B798}"/>
              </a:ext>
            </a:extLst>
          </p:cNvPr>
          <p:cNvSpPr>
            <a:spLocks noGrp="1"/>
          </p:cNvSpPr>
          <p:nvPr>
            <p:ph type="sldNum" sz="quarter" idx="12"/>
          </p:nvPr>
        </p:nvSpPr>
        <p:spPr/>
        <p:txBody>
          <a:bodyPr/>
          <a:lstStyle/>
          <a:p>
            <a:fld id="{71B7BAC7-FE87-40F6-AA24-4F4685D1B022}" type="slidenum">
              <a:rPr lang="en-US" smtClean="0"/>
              <a:t>23</a:t>
            </a:fld>
            <a:endParaRPr lang="en-US" dirty="0"/>
          </a:p>
        </p:txBody>
      </p:sp>
      <p:sp>
        <p:nvSpPr>
          <p:cNvPr id="11" name="Rectangle 10">
            <a:extLst>
              <a:ext uri="{FF2B5EF4-FFF2-40B4-BE49-F238E27FC236}">
                <a16:creationId xmlns:a16="http://schemas.microsoft.com/office/drawing/2014/main" id="{CB4A1677-EBB8-46DE-B788-9FF90B9B3BB9}"/>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pic>
        <p:nvPicPr>
          <p:cNvPr id="4" name="Picture 3">
            <a:extLst>
              <a:ext uri="{FF2B5EF4-FFF2-40B4-BE49-F238E27FC236}">
                <a16:creationId xmlns:a16="http://schemas.microsoft.com/office/drawing/2014/main" id="{FB5F0FDE-59CC-4E00-83C2-91B96C30AE0B}"/>
              </a:ext>
            </a:extLst>
          </p:cNvPr>
          <p:cNvPicPr>
            <a:picLocks noChangeAspect="1"/>
          </p:cNvPicPr>
          <p:nvPr/>
        </p:nvPicPr>
        <p:blipFill>
          <a:blip r:embed="rId3"/>
          <a:stretch>
            <a:fillRect/>
          </a:stretch>
        </p:blipFill>
        <p:spPr>
          <a:xfrm>
            <a:off x="967762" y="2106480"/>
            <a:ext cx="10147279" cy="3341466"/>
          </a:xfrm>
          <a:prstGeom prst="rect">
            <a:avLst/>
          </a:prstGeom>
        </p:spPr>
      </p:pic>
    </p:spTree>
    <p:extLst>
      <p:ext uri="{BB962C8B-B14F-4D97-AF65-F5344CB8AC3E}">
        <p14:creationId xmlns:p14="http://schemas.microsoft.com/office/powerpoint/2010/main" val="648422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19232A0-0A10-4F41-9871-566687295B74}"/>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2085341" y="627322"/>
            <a:ext cx="9029700" cy="1325563"/>
          </a:xfrm>
        </p:spPr>
        <p:txBody>
          <a:bodyPr/>
          <a:lstStyle/>
          <a:p>
            <a:pPr algn="ctr"/>
            <a:r>
              <a:rPr lang="en-US" b="1" dirty="0">
                <a:solidFill>
                  <a:srgbClr val="CC0066"/>
                </a:solidFill>
              </a:rPr>
              <a:t>Scenario (cont.)</a:t>
            </a:r>
          </a:p>
        </p:txBody>
      </p:sp>
      <p:sp>
        <p:nvSpPr>
          <p:cNvPr id="9" name="Rectangle 5">
            <a:extLst>
              <a:ext uri="{FF2B5EF4-FFF2-40B4-BE49-F238E27FC236}">
                <a16:creationId xmlns:a16="http://schemas.microsoft.com/office/drawing/2014/main" id="{B391B2C6-BC51-48A5-8A39-C85B68783C63}"/>
              </a:ext>
            </a:extLst>
          </p:cNvPr>
          <p:cNvSpPr>
            <a:spLocks noGrp="1" noChangeArrowheads="1"/>
          </p:cNvSpPr>
          <p:nvPr>
            <p:ph idx="1"/>
          </p:nvPr>
        </p:nvSpPr>
        <p:spPr bwMode="auto">
          <a:xfrm>
            <a:off x="1101425" y="1999488"/>
            <a:ext cx="10128551" cy="4278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eaLnBrk="0" fontAlgn="base" hangingPunct="0">
              <a:lnSpc>
                <a:spcPct val="100000"/>
              </a:lnSpc>
              <a:spcBef>
                <a:spcPct val="0"/>
              </a:spcBef>
              <a:spcAft>
                <a:spcPct val="0"/>
              </a:spcAft>
              <a:buClr>
                <a:schemeClr val="bg1">
                  <a:lumMod val="50000"/>
                </a:schemeClr>
              </a:buClr>
            </a:pPr>
            <a:r>
              <a:rPr lang="en-US" sz="3600" dirty="0">
                <a:effectLst/>
                <a:latin typeface="+mj-lt"/>
                <a:ea typeface="Calibri" panose="020F0502020204030204" pitchFamily="34" charset="0"/>
              </a:rPr>
              <a:t>Madam B undergoes genetic assessment &amp; genetic counselling. She subsequently opts for genetic testing which identifies a pathogenic variant in the BRCA 1 gene. </a:t>
            </a:r>
          </a:p>
          <a:p>
            <a:pPr eaLnBrk="0" fontAlgn="base" hangingPunct="0">
              <a:lnSpc>
                <a:spcPct val="100000"/>
              </a:lnSpc>
              <a:spcBef>
                <a:spcPct val="0"/>
              </a:spcBef>
              <a:spcAft>
                <a:spcPct val="0"/>
              </a:spcAft>
              <a:buClr>
                <a:schemeClr val="bg1">
                  <a:lumMod val="50000"/>
                </a:schemeClr>
              </a:buClr>
            </a:pPr>
            <a:endParaRPr lang="en-US" sz="2000" dirty="0">
              <a:effectLst/>
              <a:latin typeface="+mj-lt"/>
              <a:ea typeface="Calibri" panose="020F0502020204030204" pitchFamily="34" charset="0"/>
            </a:endParaRPr>
          </a:p>
          <a:p>
            <a:pPr marL="0" indent="0" eaLnBrk="0" fontAlgn="base" hangingPunct="0">
              <a:lnSpc>
                <a:spcPct val="100000"/>
              </a:lnSpc>
              <a:spcBef>
                <a:spcPct val="0"/>
              </a:spcBef>
              <a:spcAft>
                <a:spcPct val="0"/>
              </a:spcAft>
              <a:buClr>
                <a:schemeClr val="bg1">
                  <a:lumMod val="50000"/>
                </a:schemeClr>
              </a:buClr>
              <a:buNone/>
            </a:pPr>
            <a:r>
              <a:rPr lang="en-US" sz="3600" b="1" dirty="0">
                <a:solidFill>
                  <a:srgbClr val="CC0066"/>
                </a:solidFill>
                <a:effectLst/>
                <a:latin typeface="+mj-lt"/>
                <a:ea typeface="Calibri" panose="020F0502020204030204" pitchFamily="34" charset="0"/>
              </a:rPr>
              <a:t>Question 7</a:t>
            </a:r>
          </a:p>
          <a:p>
            <a:pPr marL="263525" indent="-263525" eaLnBrk="0" fontAlgn="base" hangingPunct="0">
              <a:lnSpc>
                <a:spcPct val="100000"/>
              </a:lnSpc>
              <a:spcBef>
                <a:spcPct val="0"/>
              </a:spcBef>
              <a:spcAft>
                <a:spcPct val="0"/>
              </a:spcAft>
              <a:buClr>
                <a:schemeClr val="bg1">
                  <a:lumMod val="50000"/>
                </a:schemeClr>
              </a:buClr>
            </a:pPr>
            <a:r>
              <a:rPr lang="en-US" sz="3600" dirty="0">
                <a:effectLst/>
                <a:latin typeface="+mj-lt"/>
                <a:ea typeface="Calibri" panose="020F0502020204030204" pitchFamily="34" charset="0"/>
              </a:rPr>
              <a:t>Who else in her family would benefit from genetic counselling?</a:t>
            </a:r>
            <a:endParaRPr kumimoji="0" lang="en-US" altLang="en-US" sz="3600" b="0" i="0" u="none" strike="noStrike" cap="none" normalizeH="0" baseline="0" dirty="0">
              <a:ln>
                <a:noFill/>
              </a:ln>
              <a:solidFill>
                <a:schemeClr val="tx1"/>
              </a:solidFill>
              <a:effectLst/>
              <a:latin typeface="+mj-lt"/>
            </a:endParaRPr>
          </a:p>
        </p:txBody>
      </p:sp>
      <p:sp>
        <p:nvSpPr>
          <p:cNvPr id="8" name="Rectangle 6">
            <a:extLst>
              <a:ext uri="{FF2B5EF4-FFF2-40B4-BE49-F238E27FC236}">
                <a16:creationId xmlns:a16="http://schemas.microsoft.com/office/drawing/2014/main" id="{F34279B6-4684-4459-9EDA-159315F66AD8}"/>
              </a:ext>
            </a:extLst>
          </p:cNvPr>
          <p:cNvSpPr>
            <a:spLocks noChangeArrowheads="1"/>
          </p:cNvSpPr>
          <p:nvPr/>
        </p:nvSpPr>
        <p:spPr bwMode="auto">
          <a:xfrm>
            <a:off x="1459832" y="456723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MY"/>
          </a:p>
        </p:txBody>
      </p:sp>
      <p:sp>
        <p:nvSpPr>
          <p:cNvPr id="2" name="Slide Number Placeholder 1">
            <a:extLst>
              <a:ext uri="{FF2B5EF4-FFF2-40B4-BE49-F238E27FC236}">
                <a16:creationId xmlns:a16="http://schemas.microsoft.com/office/drawing/2014/main" id="{40E2F427-1B81-4708-89F9-203289E9B798}"/>
              </a:ext>
            </a:extLst>
          </p:cNvPr>
          <p:cNvSpPr>
            <a:spLocks noGrp="1"/>
          </p:cNvSpPr>
          <p:nvPr>
            <p:ph type="sldNum" sz="quarter" idx="12"/>
          </p:nvPr>
        </p:nvSpPr>
        <p:spPr/>
        <p:txBody>
          <a:bodyPr/>
          <a:lstStyle/>
          <a:p>
            <a:fld id="{71B7BAC7-FE87-40F6-AA24-4F4685D1B022}" type="slidenum">
              <a:rPr lang="en-US" smtClean="0"/>
              <a:t>24</a:t>
            </a:fld>
            <a:endParaRPr lang="en-US" dirty="0"/>
          </a:p>
        </p:txBody>
      </p:sp>
      <p:sp>
        <p:nvSpPr>
          <p:cNvPr id="11" name="Rectangle 10">
            <a:extLst>
              <a:ext uri="{FF2B5EF4-FFF2-40B4-BE49-F238E27FC236}">
                <a16:creationId xmlns:a16="http://schemas.microsoft.com/office/drawing/2014/main" id="{12460058-2660-4335-9C26-D65B4BE7B21A}"/>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99312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8E728B1-9555-B14A-BD6B-1595DF9820FA}"/>
              </a:ext>
            </a:extLst>
          </p:cNvPr>
          <p:cNvSpPr>
            <a:spLocks noGrp="1"/>
          </p:cNvSpPr>
          <p:nvPr>
            <p:ph type="sldNum" sz="quarter" idx="12"/>
          </p:nvPr>
        </p:nvSpPr>
        <p:spPr/>
        <p:txBody>
          <a:bodyPr/>
          <a:lstStyle/>
          <a:p>
            <a:fld id="{71B7BAC7-FE87-40F6-AA24-4F4685D1B022}" type="slidenum">
              <a:rPr lang="en-US" smtClean="0"/>
              <a:t>25</a:t>
            </a:fld>
            <a:endParaRPr lang="en-US"/>
          </a:p>
        </p:txBody>
      </p:sp>
      <p:pic>
        <p:nvPicPr>
          <p:cNvPr id="4" name="Picture 3">
            <a:extLst>
              <a:ext uri="{FF2B5EF4-FFF2-40B4-BE49-F238E27FC236}">
                <a16:creationId xmlns:a16="http://schemas.microsoft.com/office/drawing/2014/main" id="{9B025391-26CF-5F45-A092-F87A64EB6A76}"/>
              </a:ext>
            </a:extLst>
          </p:cNvPr>
          <p:cNvPicPr>
            <a:picLocks noChangeAspect="1"/>
          </p:cNvPicPr>
          <p:nvPr/>
        </p:nvPicPr>
        <p:blipFill>
          <a:blip r:embed="rId2"/>
          <a:stretch>
            <a:fillRect/>
          </a:stretch>
        </p:blipFill>
        <p:spPr>
          <a:xfrm>
            <a:off x="1814236" y="994912"/>
            <a:ext cx="8929748" cy="5544000"/>
          </a:xfrm>
          <a:prstGeom prst="rect">
            <a:avLst/>
          </a:prstGeom>
        </p:spPr>
      </p:pic>
      <p:sp>
        <p:nvSpPr>
          <p:cNvPr id="5" name="Title 12">
            <a:extLst>
              <a:ext uri="{FF2B5EF4-FFF2-40B4-BE49-F238E27FC236}">
                <a16:creationId xmlns:a16="http://schemas.microsoft.com/office/drawing/2014/main" id="{2A771F21-1BB9-0347-BC5D-DA9D2A64E773}"/>
              </a:ext>
            </a:extLst>
          </p:cNvPr>
          <p:cNvSpPr txBox="1">
            <a:spLocks/>
          </p:cNvSpPr>
          <p:nvPr/>
        </p:nvSpPr>
        <p:spPr>
          <a:xfrm>
            <a:off x="1558848" y="195055"/>
            <a:ext cx="9029700" cy="802588"/>
          </a:xfrm>
          <a:prstGeom prst="rect">
            <a:avLst/>
          </a:prstGeom>
        </p:spPr>
        <p:txBody>
          <a:bodyPr/>
          <a:lstStyle>
            <a:lvl1pPr algn="l" defTabSz="914400" rtl="0" eaLnBrk="1" latinLnBrk="0" hangingPunct="1">
              <a:spcBef>
                <a:spcPct val="0"/>
              </a:spcBef>
              <a:buNone/>
              <a:defRPr sz="4400" kern="1200">
                <a:solidFill>
                  <a:schemeClr val="accent1">
                    <a:lumMod val="75000"/>
                  </a:schemeClr>
                </a:solidFill>
                <a:latin typeface="+mj-lt"/>
                <a:ea typeface="+mj-ea"/>
                <a:cs typeface="+mj-cs"/>
              </a:defRPr>
            </a:lvl1pPr>
          </a:lstStyle>
          <a:p>
            <a:pPr algn="ctr"/>
            <a:r>
              <a:rPr lang="en-US" b="1" dirty="0">
                <a:solidFill>
                  <a:srgbClr val="CC0066"/>
                </a:solidFill>
              </a:rPr>
              <a:t>Pedigree</a:t>
            </a:r>
          </a:p>
        </p:txBody>
      </p:sp>
    </p:spTree>
    <p:extLst>
      <p:ext uri="{BB962C8B-B14F-4D97-AF65-F5344CB8AC3E}">
        <p14:creationId xmlns:p14="http://schemas.microsoft.com/office/powerpoint/2010/main" val="741365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F567F3E-307B-4540-BDF5-7673349F71EC}"/>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1581150" y="613617"/>
            <a:ext cx="9029700" cy="1325563"/>
          </a:xfrm>
        </p:spPr>
        <p:txBody>
          <a:bodyPr/>
          <a:lstStyle/>
          <a:p>
            <a:pPr algn="ctr"/>
            <a:r>
              <a:rPr lang="en-US" b="1" dirty="0">
                <a:solidFill>
                  <a:srgbClr val="CC0066"/>
                </a:solidFill>
              </a:rPr>
              <a:t>Answer 7</a:t>
            </a:r>
          </a:p>
        </p:txBody>
      </p:sp>
      <p:sp>
        <p:nvSpPr>
          <p:cNvPr id="14" name="Content Placeholder 13"/>
          <p:cNvSpPr>
            <a:spLocks noGrp="1"/>
          </p:cNvSpPr>
          <p:nvPr>
            <p:ph idx="1"/>
          </p:nvPr>
        </p:nvSpPr>
        <p:spPr>
          <a:xfrm>
            <a:off x="1052945" y="2105891"/>
            <a:ext cx="10177031" cy="3685309"/>
          </a:xfrm>
        </p:spPr>
        <p:txBody>
          <a:bodyPr>
            <a:normAutofit fontScale="85000" lnSpcReduction="20000"/>
          </a:bodyPr>
          <a:lstStyle/>
          <a:p>
            <a:r>
              <a:rPr lang="en-US" sz="3800" dirty="0">
                <a:latin typeface="+mj-lt"/>
                <a:ea typeface="Calibri" panose="020F0502020204030204" pitchFamily="34" charset="0"/>
              </a:rPr>
              <a:t>F</a:t>
            </a:r>
            <a:r>
              <a:rPr lang="en-US" sz="3800" dirty="0">
                <a:effectLst/>
                <a:latin typeface="+mj-lt"/>
                <a:ea typeface="Calibri" panose="020F0502020204030204" pitchFamily="34" charset="0"/>
              </a:rPr>
              <a:t>amily members who would benefit from genetic counselling include: (refer to pedigree)</a:t>
            </a:r>
          </a:p>
          <a:p>
            <a:pPr marL="539750" lvl="1" indent="-276225">
              <a:buFont typeface="Wingdings" panose="05000000000000000000" pitchFamily="2" charset="2"/>
              <a:buChar char="§"/>
            </a:pPr>
            <a:r>
              <a:rPr lang="en-US" sz="3300" dirty="0">
                <a:latin typeface="+mj-lt"/>
                <a:ea typeface="Calibri" panose="020F0502020204030204" pitchFamily="34" charset="0"/>
              </a:rPr>
              <a:t>Those affected with cancer </a:t>
            </a:r>
          </a:p>
          <a:p>
            <a:pPr marL="803275" lvl="1" indent="-346075">
              <a:buFont typeface="Wingdings" panose="05000000000000000000" pitchFamily="2" charset="2"/>
              <a:buChar char="ü"/>
            </a:pPr>
            <a:r>
              <a:rPr lang="en-US" sz="2800" dirty="0">
                <a:latin typeface="+mj-lt"/>
                <a:ea typeface="Calibri" panose="020F0502020204030204" pitchFamily="34" charset="0"/>
              </a:rPr>
              <a:t>Her mother</a:t>
            </a:r>
          </a:p>
          <a:p>
            <a:pPr marL="803275" lvl="1" indent="-346075">
              <a:buFont typeface="Wingdings" panose="05000000000000000000" pitchFamily="2" charset="2"/>
              <a:buChar char="ü"/>
            </a:pPr>
            <a:r>
              <a:rPr lang="en-US" sz="2800" dirty="0">
                <a:effectLst/>
                <a:latin typeface="+mj-lt"/>
                <a:ea typeface="Calibri" panose="020F0502020204030204" pitchFamily="34" charset="0"/>
              </a:rPr>
              <a:t>Her maternal aunt </a:t>
            </a:r>
          </a:p>
          <a:p>
            <a:pPr marL="539750" lvl="1" indent="-276225">
              <a:buFont typeface="Wingdings" panose="05000000000000000000" pitchFamily="2" charset="2"/>
              <a:buChar char="§"/>
            </a:pPr>
            <a:r>
              <a:rPr lang="en-US" sz="3300" dirty="0">
                <a:latin typeface="+mj-lt"/>
                <a:ea typeface="Calibri" panose="020F0502020204030204" pitchFamily="34" charset="0"/>
              </a:rPr>
              <a:t>Other unaffected but at-risk family members</a:t>
            </a:r>
          </a:p>
          <a:p>
            <a:pPr marL="803275" lvl="1" indent="-360363">
              <a:buFont typeface="Wingdings" panose="05000000000000000000" pitchFamily="2" charset="2"/>
              <a:buChar char="ü"/>
            </a:pPr>
            <a:r>
              <a:rPr lang="en-US" sz="2800" dirty="0">
                <a:latin typeface="+mj-lt"/>
                <a:ea typeface="Calibri" panose="020F0502020204030204" pitchFamily="34" charset="0"/>
              </a:rPr>
              <a:t>Her siblings </a:t>
            </a:r>
            <a:r>
              <a:rPr lang="en-US" sz="2800" dirty="0">
                <a:effectLst/>
                <a:latin typeface="+mj-lt"/>
                <a:ea typeface="Calibri" panose="020F0502020204030204" pitchFamily="34" charset="0"/>
              </a:rPr>
              <a:t> </a:t>
            </a:r>
          </a:p>
          <a:p>
            <a:pPr marL="803275" lvl="1" indent="-360363">
              <a:buFont typeface="Wingdings" panose="05000000000000000000" pitchFamily="2" charset="2"/>
              <a:buChar char="ü"/>
            </a:pPr>
            <a:r>
              <a:rPr lang="en-US" sz="2800" dirty="0">
                <a:latin typeface="+mj-lt"/>
                <a:ea typeface="Calibri" panose="020F0502020204030204" pitchFamily="34" charset="0"/>
              </a:rPr>
              <a:t>Her maternal aunt &amp; uncle </a:t>
            </a:r>
          </a:p>
          <a:p>
            <a:pPr marL="803275" lvl="1" indent="-360363">
              <a:buFont typeface="Wingdings" panose="05000000000000000000" pitchFamily="2" charset="2"/>
              <a:buChar char="ü"/>
            </a:pPr>
            <a:r>
              <a:rPr lang="en-US" sz="2800" dirty="0">
                <a:effectLst/>
                <a:latin typeface="+mj-lt"/>
                <a:ea typeface="Calibri" panose="020F0502020204030204" pitchFamily="34" charset="0"/>
              </a:rPr>
              <a:t>Her maternal cousins whom mother had ovarian cancer</a:t>
            </a:r>
            <a:endParaRPr lang="en-MY" sz="2800" dirty="0">
              <a:effectLst/>
              <a:latin typeface="+mj-lt"/>
            </a:endParaRPr>
          </a:p>
        </p:txBody>
      </p:sp>
      <p:sp>
        <p:nvSpPr>
          <p:cNvPr id="2" name="Slide Number Placeholder 1">
            <a:extLst>
              <a:ext uri="{FF2B5EF4-FFF2-40B4-BE49-F238E27FC236}">
                <a16:creationId xmlns:a16="http://schemas.microsoft.com/office/drawing/2014/main" id="{2D0F2AB6-1D61-4A2D-948E-91A4ED11C7C2}"/>
              </a:ext>
            </a:extLst>
          </p:cNvPr>
          <p:cNvSpPr>
            <a:spLocks noGrp="1"/>
          </p:cNvSpPr>
          <p:nvPr>
            <p:ph type="sldNum" sz="quarter" idx="12"/>
          </p:nvPr>
        </p:nvSpPr>
        <p:spPr/>
        <p:txBody>
          <a:bodyPr/>
          <a:lstStyle/>
          <a:p>
            <a:fld id="{71B7BAC7-FE87-40F6-AA24-4F4685D1B022}" type="slidenum">
              <a:rPr lang="en-US" smtClean="0"/>
              <a:t>26</a:t>
            </a:fld>
            <a:endParaRPr lang="en-US" dirty="0"/>
          </a:p>
        </p:txBody>
      </p:sp>
      <p:sp>
        <p:nvSpPr>
          <p:cNvPr id="3" name="Rectangle 2">
            <a:extLst>
              <a:ext uri="{FF2B5EF4-FFF2-40B4-BE49-F238E27FC236}">
                <a16:creationId xmlns:a16="http://schemas.microsoft.com/office/drawing/2014/main" id="{AFA9F0FF-44AB-47A8-A725-2242C81568F0}"/>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2758817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4C5CF34-1E42-4CB7-ACC4-B412421886C3}"/>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4" name="Title 3">
            <a:extLst>
              <a:ext uri="{FF2B5EF4-FFF2-40B4-BE49-F238E27FC236}">
                <a16:creationId xmlns:a16="http://schemas.microsoft.com/office/drawing/2014/main" id="{9132B0B2-B7AA-47E1-BE2D-715939259BE4}"/>
              </a:ext>
            </a:extLst>
          </p:cNvPr>
          <p:cNvSpPr>
            <a:spLocks noGrp="1"/>
          </p:cNvSpPr>
          <p:nvPr>
            <p:ph type="ctrTitle"/>
          </p:nvPr>
        </p:nvSpPr>
        <p:spPr/>
        <p:txBody>
          <a:bodyPr/>
          <a:lstStyle/>
          <a:p>
            <a:r>
              <a:rPr lang="en-MY" b="1" dirty="0">
                <a:solidFill>
                  <a:srgbClr val="CC0066"/>
                </a:solidFill>
              </a:rPr>
              <a:t>CASE 3</a:t>
            </a:r>
          </a:p>
        </p:txBody>
      </p:sp>
      <p:sp>
        <p:nvSpPr>
          <p:cNvPr id="5" name="Slide Number Placeholder 4">
            <a:extLst>
              <a:ext uri="{FF2B5EF4-FFF2-40B4-BE49-F238E27FC236}">
                <a16:creationId xmlns:a16="http://schemas.microsoft.com/office/drawing/2014/main" id="{3537473D-EA98-4EF6-9E0E-A96FF07206EB}"/>
              </a:ext>
            </a:extLst>
          </p:cNvPr>
          <p:cNvSpPr>
            <a:spLocks noGrp="1"/>
          </p:cNvSpPr>
          <p:nvPr>
            <p:ph type="sldNum" sz="quarter" idx="12"/>
          </p:nvPr>
        </p:nvSpPr>
        <p:spPr/>
        <p:txBody>
          <a:bodyPr/>
          <a:lstStyle/>
          <a:p>
            <a:fld id="{71B7BAC7-FE87-40F6-AA24-4F4685D1B022}" type="slidenum">
              <a:rPr lang="en-US" smtClean="0"/>
              <a:t>27</a:t>
            </a:fld>
            <a:endParaRPr lang="en-US"/>
          </a:p>
        </p:txBody>
      </p:sp>
      <p:sp>
        <p:nvSpPr>
          <p:cNvPr id="9" name="Rectangle 8">
            <a:extLst>
              <a:ext uri="{FF2B5EF4-FFF2-40B4-BE49-F238E27FC236}">
                <a16:creationId xmlns:a16="http://schemas.microsoft.com/office/drawing/2014/main" id="{381D0881-8ECC-4521-AC33-F24AE23EEDA3}"/>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21549961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85F9014-E595-4C5E-8EDD-4623C199C2D1}"/>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2324100" y="392820"/>
            <a:ext cx="9029700" cy="953092"/>
          </a:xfrm>
        </p:spPr>
        <p:txBody>
          <a:bodyPr/>
          <a:lstStyle/>
          <a:p>
            <a:pPr algn="ctr"/>
            <a:r>
              <a:rPr lang="en-US" b="1" dirty="0">
                <a:solidFill>
                  <a:srgbClr val="CC0066"/>
                </a:solidFill>
              </a:rPr>
              <a:t>CASE 3</a:t>
            </a:r>
          </a:p>
        </p:txBody>
      </p:sp>
      <p:sp>
        <p:nvSpPr>
          <p:cNvPr id="14" name="Content Placeholder 13"/>
          <p:cNvSpPr>
            <a:spLocks noGrp="1"/>
          </p:cNvSpPr>
          <p:nvPr>
            <p:ph idx="1"/>
          </p:nvPr>
        </p:nvSpPr>
        <p:spPr>
          <a:xfrm>
            <a:off x="838200" y="1302321"/>
            <a:ext cx="10633365" cy="4951061"/>
          </a:xfrm>
        </p:spPr>
        <p:txBody>
          <a:bodyPr>
            <a:normAutofit fontScale="92500"/>
          </a:bodyPr>
          <a:lstStyle/>
          <a:p>
            <a:pPr>
              <a:lnSpc>
                <a:spcPct val="110000"/>
              </a:lnSpc>
              <a:spcBef>
                <a:spcPts val="0"/>
              </a:spcBef>
            </a:pPr>
            <a:r>
              <a:rPr lang="en-US" sz="3000" dirty="0">
                <a:effectLst/>
                <a:latin typeface="+mj-lt"/>
                <a:ea typeface="Calibri" panose="020F0502020204030204" pitchFamily="34" charset="0"/>
                <a:cs typeface="Times New Roman" panose="02020603050405020304" pitchFamily="18" charset="0"/>
              </a:rPr>
              <a:t>Madam C, 45-years-old lady, was diagnosed with right breast carcinoma T2N1M0, ER/PR positive, HER2 negative 5 years ago. Patient underwent right wide local excision </a:t>
            </a:r>
            <a:r>
              <a:rPr lang="en-US" sz="3000" dirty="0">
                <a:latin typeface="+mj-lt"/>
                <a:ea typeface="Calibri" panose="020F0502020204030204" pitchFamily="34" charset="0"/>
                <a:cs typeface="Times New Roman" panose="02020603050405020304" pitchFamily="18" charset="0"/>
              </a:rPr>
              <a:t>&amp;</a:t>
            </a:r>
            <a:r>
              <a:rPr lang="en-US" sz="3000" dirty="0">
                <a:effectLst/>
                <a:latin typeface="+mj-lt"/>
                <a:ea typeface="Calibri" panose="020F0502020204030204" pitchFamily="34" charset="0"/>
                <a:cs typeface="Times New Roman" panose="02020603050405020304" pitchFamily="18" charset="0"/>
              </a:rPr>
              <a:t> axillary clearance. She completed her adjuvant therapies &amp; chemoradiotherapy. </a:t>
            </a:r>
          </a:p>
          <a:p>
            <a:pPr>
              <a:lnSpc>
                <a:spcPct val="110000"/>
              </a:lnSpc>
              <a:spcBef>
                <a:spcPts val="0"/>
              </a:spcBef>
            </a:pPr>
            <a:endParaRPr lang="en-US" sz="2200" dirty="0">
              <a:effectLst/>
              <a:latin typeface="+mj-lt"/>
              <a:ea typeface="Calibri" panose="020F0502020204030204" pitchFamily="34" charset="0"/>
              <a:cs typeface="Times New Roman" panose="02020603050405020304" pitchFamily="18" charset="0"/>
            </a:endParaRPr>
          </a:p>
          <a:p>
            <a:pPr>
              <a:lnSpc>
                <a:spcPct val="110000"/>
              </a:lnSpc>
              <a:spcBef>
                <a:spcPts val="0"/>
              </a:spcBef>
            </a:pPr>
            <a:r>
              <a:rPr lang="en-US" sz="3000" dirty="0">
                <a:latin typeface="+mj-lt"/>
                <a:ea typeface="Calibri" panose="020F0502020204030204" pitchFamily="34" charset="0"/>
                <a:cs typeface="Times New Roman" panose="02020603050405020304" pitchFamily="18" charset="0"/>
              </a:rPr>
              <a:t>Pa</a:t>
            </a:r>
            <a:r>
              <a:rPr lang="en-US" sz="3000" dirty="0">
                <a:effectLst/>
                <a:latin typeface="+mj-lt"/>
                <a:ea typeface="Calibri" panose="020F0502020204030204" pitchFamily="34" charset="0"/>
                <a:cs typeface="Times New Roman" panose="02020603050405020304" pitchFamily="18" charset="0"/>
              </a:rPr>
              <a:t>tient was put on tamoxifen 20 mg daily. Unfortunately, she’s diagnosed with local recurrence on the right breast later. Repeat biopsy showed invasive ductal carcinoma ER/PR/HER2 positive. Patient underwent right mastectomy </a:t>
            </a:r>
            <a:r>
              <a:rPr lang="en-US" sz="3000" dirty="0">
                <a:latin typeface="+mj-lt"/>
                <a:ea typeface="Calibri" panose="020F0502020204030204" pitchFamily="34" charset="0"/>
                <a:cs typeface="Times New Roman" panose="02020603050405020304" pitchFamily="18" charset="0"/>
              </a:rPr>
              <a:t>&amp;</a:t>
            </a:r>
            <a:r>
              <a:rPr lang="en-US" sz="3000" dirty="0">
                <a:effectLst/>
                <a:latin typeface="+mj-lt"/>
                <a:ea typeface="Calibri" panose="020F0502020204030204" pitchFamily="34" charset="0"/>
                <a:cs typeface="Times New Roman" panose="02020603050405020304" pitchFamily="18" charset="0"/>
              </a:rPr>
              <a:t> autologous reconstruction. However, she defaulted chemotherapy. </a:t>
            </a:r>
          </a:p>
          <a:p>
            <a:pPr lvl="0">
              <a:buFont typeface="Wingdings" panose="05000000000000000000" pitchFamily="2" charset="2"/>
              <a:buChar char="§"/>
            </a:pPr>
            <a:endParaRPr lang="en-US" sz="3600" dirty="0">
              <a:latin typeface="Cambria" panose="02040503050406030204" pitchFamily="18" charset="0"/>
              <a:ea typeface="Cambria" panose="02040503050406030204" pitchFamily="18" charset="0"/>
            </a:endParaRPr>
          </a:p>
          <a:p>
            <a:pPr lvl="0">
              <a:buFont typeface="Wingdings" panose="05000000000000000000" pitchFamily="2" charset="2"/>
              <a:buChar char="§"/>
            </a:pPr>
            <a:endParaRPr lang="en-US" dirty="0"/>
          </a:p>
        </p:txBody>
      </p:sp>
      <p:sp>
        <p:nvSpPr>
          <p:cNvPr id="2" name="Slide Number Placeholder 1">
            <a:extLst>
              <a:ext uri="{FF2B5EF4-FFF2-40B4-BE49-F238E27FC236}">
                <a16:creationId xmlns:a16="http://schemas.microsoft.com/office/drawing/2014/main" id="{66E2B493-3AA1-41C5-AE13-0AEA8A648F42}"/>
              </a:ext>
            </a:extLst>
          </p:cNvPr>
          <p:cNvSpPr>
            <a:spLocks noGrp="1"/>
          </p:cNvSpPr>
          <p:nvPr>
            <p:ph type="sldNum" sz="quarter" idx="12"/>
          </p:nvPr>
        </p:nvSpPr>
        <p:spPr/>
        <p:txBody>
          <a:bodyPr/>
          <a:lstStyle/>
          <a:p>
            <a:fld id="{71B7BAC7-FE87-40F6-AA24-4F4685D1B022}" type="slidenum">
              <a:rPr lang="en-US" smtClean="0"/>
              <a:t>28</a:t>
            </a:fld>
            <a:endParaRPr lang="en-US"/>
          </a:p>
        </p:txBody>
      </p:sp>
      <p:sp>
        <p:nvSpPr>
          <p:cNvPr id="9" name="Rectangle 8">
            <a:extLst>
              <a:ext uri="{FF2B5EF4-FFF2-40B4-BE49-F238E27FC236}">
                <a16:creationId xmlns:a16="http://schemas.microsoft.com/office/drawing/2014/main" id="{5DF672DB-3315-44D3-BDA5-FF44EFADEB6D}"/>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4141266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85F9014-E595-4C5E-8EDD-4623C199C2D1}"/>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2324100" y="383582"/>
            <a:ext cx="9029700" cy="828156"/>
          </a:xfrm>
        </p:spPr>
        <p:txBody>
          <a:bodyPr/>
          <a:lstStyle/>
          <a:p>
            <a:pPr algn="ctr"/>
            <a:r>
              <a:rPr lang="en-US" b="1" dirty="0">
                <a:solidFill>
                  <a:srgbClr val="CC0066"/>
                </a:solidFill>
              </a:rPr>
              <a:t>CASE 3</a:t>
            </a:r>
          </a:p>
        </p:txBody>
      </p:sp>
      <p:sp>
        <p:nvSpPr>
          <p:cNvPr id="14" name="Content Placeholder 13"/>
          <p:cNvSpPr>
            <a:spLocks noGrp="1"/>
          </p:cNvSpPr>
          <p:nvPr>
            <p:ph idx="1"/>
          </p:nvPr>
        </p:nvSpPr>
        <p:spPr>
          <a:xfrm>
            <a:off x="838200" y="1293084"/>
            <a:ext cx="10633365" cy="4738261"/>
          </a:xfrm>
        </p:spPr>
        <p:txBody>
          <a:bodyPr>
            <a:normAutofit/>
          </a:bodyPr>
          <a:lstStyle/>
          <a:p>
            <a:pPr>
              <a:lnSpc>
                <a:spcPct val="110000"/>
              </a:lnSpc>
              <a:spcBef>
                <a:spcPts val="0"/>
              </a:spcBef>
            </a:pPr>
            <a:r>
              <a:rPr lang="en-US" sz="3600" dirty="0">
                <a:effectLst/>
                <a:latin typeface="+mj-lt"/>
                <a:ea typeface="Calibri" panose="020F0502020204030204" pitchFamily="34" charset="0"/>
                <a:cs typeface="Times New Roman" panose="02020603050405020304" pitchFamily="18" charset="0"/>
              </a:rPr>
              <a:t>Patient presents again 1 year later with back pain </a:t>
            </a:r>
            <a:r>
              <a:rPr lang="en-US" sz="3600" dirty="0">
                <a:latin typeface="+mj-lt"/>
                <a:ea typeface="Calibri" panose="020F0502020204030204" pitchFamily="34" charset="0"/>
                <a:cs typeface="Times New Roman" panose="02020603050405020304" pitchFamily="18" charset="0"/>
              </a:rPr>
              <a:t>&amp; </a:t>
            </a:r>
            <a:r>
              <a:rPr lang="en-US" sz="3600" dirty="0">
                <a:effectLst/>
                <a:latin typeface="+mj-lt"/>
                <a:ea typeface="Calibri" panose="020F0502020204030204" pitchFamily="34" charset="0"/>
                <a:cs typeface="Times New Roman" panose="02020603050405020304" pitchFamily="18" charset="0"/>
              </a:rPr>
              <a:t>shortness of breath. No neurological deficit clinically. CT scan shows multiple spinal, bilateral lymphangitis carcinomatosis</a:t>
            </a:r>
            <a:r>
              <a:rPr lang="en-US" sz="3600" dirty="0">
                <a:latin typeface="+mj-lt"/>
                <a:ea typeface="Calibri" panose="020F0502020204030204" pitchFamily="34" charset="0"/>
                <a:cs typeface="Times New Roman" panose="02020603050405020304" pitchFamily="18" charset="0"/>
              </a:rPr>
              <a:t>,</a:t>
            </a:r>
            <a:r>
              <a:rPr lang="en-US" sz="3600" dirty="0">
                <a:effectLst/>
                <a:latin typeface="+mj-lt"/>
                <a:ea typeface="Calibri" panose="020F0502020204030204" pitchFamily="34" charset="0"/>
                <a:cs typeface="Times New Roman" panose="02020603050405020304" pitchFamily="18" charset="0"/>
              </a:rPr>
              <a:t> liver metastases &amp; moderate right pleural effusion. No cord compression.</a:t>
            </a:r>
          </a:p>
          <a:p>
            <a:pPr>
              <a:lnSpc>
                <a:spcPct val="110000"/>
              </a:lnSpc>
              <a:spcBef>
                <a:spcPts val="0"/>
              </a:spcBef>
            </a:pPr>
            <a:endParaRPr lang="en-MY" sz="2000" dirty="0">
              <a:effectLst/>
              <a:latin typeface="+mj-lt"/>
              <a:ea typeface="Calibri" panose="020F0502020204030204" pitchFamily="34" charset="0"/>
              <a:cs typeface="Times New Roman" panose="02020603050405020304" pitchFamily="18" charset="0"/>
            </a:endParaRPr>
          </a:p>
          <a:p>
            <a:pPr>
              <a:lnSpc>
                <a:spcPct val="110000"/>
              </a:lnSpc>
              <a:spcBef>
                <a:spcPts val="0"/>
              </a:spcBef>
            </a:pPr>
            <a:r>
              <a:rPr lang="en-US" sz="3600" dirty="0">
                <a:effectLst/>
                <a:latin typeface="+mj-lt"/>
                <a:ea typeface="Calibri" panose="020F0502020204030204" pitchFamily="34" charset="0"/>
                <a:cs typeface="Times New Roman" panose="02020603050405020304" pitchFamily="18" charset="0"/>
              </a:rPr>
              <a:t>Case is reviewed by the oncologist.</a:t>
            </a:r>
            <a:endParaRPr lang="en-MY" sz="3600" dirty="0">
              <a:effectLst/>
              <a:latin typeface="+mj-lt"/>
              <a:ea typeface="Calibri" panose="020F0502020204030204" pitchFamily="34" charset="0"/>
              <a:cs typeface="Times New Roman" panose="02020603050405020304" pitchFamily="18" charset="0"/>
            </a:endParaRPr>
          </a:p>
          <a:p>
            <a:pPr lvl="0">
              <a:buFont typeface="Wingdings" panose="05000000000000000000" pitchFamily="2" charset="2"/>
              <a:buChar char="§"/>
            </a:pPr>
            <a:endParaRPr lang="en-US" sz="3600" dirty="0">
              <a:latin typeface="Cambria" panose="02040503050406030204" pitchFamily="18" charset="0"/>
              <a:ea typeface="Cambria" panose="02040503050406030204" pitchFamily="18" charset="0"/>
            </a:endParaRPr>
          </a:p>
          <a:p>
            <a:pPr lvl="0">
              <a:buFont typeface="Wingdings" panose="05000000000000000000" pitchFamily="2" charset="2"/>
              <a:buChar char="§"/>
            </a:pPr>
            <a:endParaRPr lang="en-US" dirty="0"/>
          </a:p>
        </p:txBody>
      </p:sp>
      <p:sp>
        <p:nvSpPr>
          <p:cNvPr id="2" name="Slide Number Placeholder 1">
            <a:extLst>
              <a:ext uri="{FF2B5EF4-FFF2-40B4-BE49-F238E27FC236}">
                <a16:creationId xmlns:a16="http://schemas.microsoft.com/office/drawing/2014/main" id="{66E2B493-3AA1-41C5-AE13-0AEA8A648F42}"/>
              </a:ext>
            </a:extLst>
          </p:cNvPr>
          <p:cNvSpPr>
            <a:spLocks noGrp="1"/>
          </p:cNvSpPr>
          <p:nvPr>
            <p:ph type="sldNum" sz="quarter" idx="12"/>
          </p:nvPr>
        </p:nvSpPr>
        <p:spPr/>
        <p:txBody>
          <a:bodyPr/>
          <a:lstStyle/>
          <a:p>
            <a:fld id="{71B7BAC7-FE87-40F6-AA24-4F4685D1B022}" type="slidenum">
              <a:rPr lang="en-US" smtClean="0"/>
              <a:t>29</a:t>
            </a:fld>
            <a:endParaRPr lang="en-US"/>
          </a:p>
        </p:txBody>
      </p:sp>
      <p:sp>
        <p:nvSpPr>
          <p:cNvPr id="9" name="Rectangle 8">
            <a:extLst>
              <a:ext uri="{FF2B5EF4-FFF2-40B4-BE49-F238E27FC236}">
                <a16:creationId xmlns:a16="http://schemas.microsoft.com/office/drawing/2014/main" id="{5DF672DB-3315-44D3-BDA5-FF44EFADEB6D}"/>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2782381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F567F3E-307B-4540-BDF5-7673349F71EC}"/>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2324100" y="18750"/>
            <a:ext cx="9029700" cy="913051"/>
          </a:xfrm>
        </p:spPr>
        <p:txBody>
          <a:bodyPr/>
          <a:lstStyle/>
          <a:p>
            <a:pPr algn="ctr"/>
            <a:r>
              <a:rPr lang="en-US" b="1" dirty="0">
                <a:solidFill>
                  <a:srgbClr val="CC0066"/>
                </a:solidFill>
              </a:rPr>
              <a:t>CASE 1</a:t>
            </a:r>
          </a:p>
        </p:txBody>
      </p:sp>
      <p:sp>
        <p:nvSpPr>
          <p:cNvPr id="14" name="Content Placeholder 13"/>
          <p:cNvSpPr>
            <a:spLocks noGrp="1"/>
          </p:cNvSpPr>
          <p:nvPr>
            <p:ph idx="1"/>
          </p:nvPr>
        </p:nvSpPr>
        <p:spPr>
          <a:xfrm>
            <a:off x="593558" y="680386"/>
            <a:ext cx="11255542" cy="5644543"/>
          </a:xfrm>
        </p:spPr>
        <p:txBody>
          <a:bodyPr>
            <a:normAutofit fontScale="70000" lnSpcReduction="20000"/>
          </a:bodyPr>
          <a:lstStyle/>
          <a:p>
            <a:pPr lvl="0">
              <a:lnSpc>
                <a:spcPct val="120000"/>
              </a:lnSpc>
              <a:spcBef>
                <a:spcPts val="0"/>
              </a:spcBef>
            </a:pPr>
            <a:r>
              <a:rPr lang="en-US" sz="4000" dirty="0">
                <a:latin typeface="+mj-lt"/>
                <a:ea typeface="Cambria" panose="02040503050406030204" pitchFamily="18" charset="0"/>
              </a:rPr>
              <a:t>Madam A, 52-year-old lady, presents with right upper inner quadrant breast lump.</a:t>
            </a:r>
          </a:p>
          <a:p>
            <a:pPr lvl="0">
              <a:lnSpc>
                <a:spcPct val="120000"/>
              </a:lnSpc>
              <a:spcBef>
                <a:spcPts val="0"/>
              </a:spcBef>
            </a:pPr>
            <a:r>
              <a:rPr lang="en-US" sz="4000" dirty="0">
                <a:latin typeface="+mj-lt"/>
                <a:ea typeface="Cambria" panose="02040503050406030204" pitchFamily="18" charset="0"/>
              </a:rPr>
              <a:t>US guided-biopsy reports as `Invasive Ductal Carcinoma’. ER/PR+ &amp; HER2 2+. FISH test positive. </a:t>
            </a:r>
          </a:p>
          <a:p>
            <a:pPr lvl="0">
              <a:lnSpc>
                <a:spcPct val="120000"/>
              </a:lnSpc>
              <a:spcBef>
                <a:spcPts val="0"/>
              </a:spcBef>
            </a:pPr>
            <a:r>
              <a:rPr lang="en-US" sz="4000" dirty="0">
                <a:latin typeface="+mj-lt"/>
                <a:ea typeface="Cambria" panose="02040503050406030204" pitchFamily="18" charset="0"/>
              </a:rPr>
              <a:t>BCS &amp; SLNB has been performed. Intra-op the 2 SLNB are harvested &amp; both are positive (</a:t>
            </a:r>
            <a:r>
              <a:rPr lang="en-US" sz="4000" dirty="0" err="1">
                <a:latin typeface="+mj-lt"/>
                <a:ea typeface="Cambria" panose="02040503050406030204" pitchFamily="18" charset="0"/>
              </a:rPr>
              <a:t>macrometastases</a:t>
            </a:r>
            <a:r>
              <a:rPr lang="en-US" sz="4000" dirty="0">
                <a:latin typeface="+mj-lt"/>
                <a:ea typeface="Cambria" panose="02040503050406030204" pitchFamily="18" charset="0"/>
              </a:rPr>
              <a:t>). </a:t>
            </a:r>
          </a:p>
          <a:p>
            <a:pPr lvl="0">
              <a:lnSpc>
                <a:spcPct val="120000"/>
              </a:lnSpc>
              <a:spcBef>
                <a:spcPts val="0"/>
              </a:spcBef>
            </a:pPr>
            <a:r>
              <a:rPr lang="en-US" sz="4000" dirty="0">
                <a:latin typeface="+mj-lt"/>
                <a:ea typeface="Cambria" panose="02040503050406030204" pitchFamily="18" charset="0"/>
              </a:rPr>
              <a:t>HPE - Invasive Ductal Carcinoma (NOS) measuring 2.5x2.5 cm at right upper inner quadrant. Invasive component margin is 1 mm. Presence of high-grade DCIS component with the medial margin 1 mm from the resected edge. Histologically, grade 3 with presence of </a:t>
            </a:r>
            <a:r>
              <a:rPr lang="en-US" sz="4000" dirty="0" err="1">
                <a:latin typeface="+mj-lt"/>
                <a:ea typeface="Cambria" panose="02040503050406030204" pitchFamily="18" charset="0"/>
              </a:rPr>
              <a:t>lymphovascular</a:t>
            </a:r>
            <a:r>
              <a:rPr lang="en-US" sz="4000" dirty="0">
                <a:latin typeface="+mj-lt"/>
                <a:ea typeface="Cambria" panose="02040503050406030204" pitchFamily="18" charset="0"/>
              </a:rPr>
              <a:t> invasion.</a:t>
            </a:r>
          </a:p>
          <a:p>
            <a:pPr lvl="0">
              <a:lnSpc>
                <a:spcPct val="120000"/>
              </a:lnSpc>
              <a:spcBef>
                <a:spcPts val="0"/>
              </a:spcBef>
            </a:pPr>
            <a:r>
              <a:rPr lang="en-US" sz="4000" dirty="0">
                <a:latin typeface="+mj-lt"/>
                <a:ea typeface="Cambria" panose="02040503050406030204" pitchFamily="18" charset="0"/>
              </a:rPr>
              <a:t>Medial margin re-excised. HPE shows no residual </a:t>
            </a:r>
            <a:r>
              <a:rPr lang="en-US" sz="4000" dirty="0" err="1">
                <a:latin typeface="+mj-lt"/>
                <a:ea typeface="Cambria" panose="02040503050406030204" pitchFamily="18" charset="0"/>
              </a:rPr>
              <a:t>tumour</a:t>
            </a:r>
            <a:r>
              <a:rPr lang="en-US" sz="4000" dirty="0">
                <a:latin typeface="+mj-lt"/>
                <a:ea typeface="Cambria" panose="02040503050406030204" pitchFamily="18" charset="0"/>
              </a:rPr>
              <a:t> seen.</a:t>
            </a:r>
          </a:p>
          <a:p>
            <a:pPr lvl="0">
              <a:lnSpc>
                <a:spcPct val="120000"/>
              </a:lnSpc>
              <a:spcBef>
                <a:spcPts val="0"/>
              </a:spcBef>
            </a:pPr>
            <a:r>
              <a:rPr lang="en-US" sz="4000" dirty="0">
                <a:latin typeface="+mj-lt"/>
                <a:ea typeface="Cambria" panose="02040503050406030204" pitchFamily="18" charset="0"/>
              </a:rPr>
              <a:t>Diagnosis: invasive breast carcinoma grade 3, stage IIB (pT2N1M0)</a:t>
            </a:r>
          </a:p>
          <a:p>
            <a:pPr lvl="0">
              <a:lnSpc>
                <a:spcPct val="120000"/>
              </a:lnSpc>
              <a:spcBef>
                <a:spcPts val="0"/>
              </a:spcBef>
              <a:buFont typeface="Wingdings" panose="05000000000000000000" pitchFamily="2" charset="2"/>
              <a:buChar char="§"/>
            </a:pPr>
            <a:endParaRPr lang="en-US" sz="1600" dirty="0">
              <a:latin typeface="+mj-lt"/>
              <a:ea typeface="Cambria" panose="02040503050406030204" pitchFamily="18" charset="0"/>
            </a:endParaRPr>
          </a:p>
          <a:p>
            <a:pPr lvl="0">
              <a:lnSpc>
                <a:spcPct val="120000"/>
              </a:lnSpc>
              <a:spcBef>
                <a:spcPts val="0"/>
              </a:spcBef>
              <a:buFont typeface="Wingdings" panose="05000000000000000000" pitchFamily="2" charset="2"/>
              <a:buChar char="§"/>
            </a:pPr>
            <a:endParaRPr lang="en-US" sz="1100" dirty="0"/>
          </a:p>
        </p:txBody>
      </p:sp>
      <p:sp>
        <p:nvSpPr>
          <p:cNvPr id="2" name="Slide Number Placeholder 1">
            <a:extLst>
              <a:ext uri="{FF2B5EF4-FFF2-40B4-BE49-F238E27FC236}">
                <a16:creationId xmlns:a16="http://schemas.microsoft.com/office/drawing/2014/main" id="{51B36B36-6C21-4B54-8342-396CA86552FE}"/>
              </a:ext>
            </a:extLst>
          </p:cNvPr>
          <p:cNvSpPr>
            <a:spLocks noGrp="1"/>
          </p:cNvSpPr>
          <p:nvPr>
            <p:ph type="sldNum" sz="quarter" idx="12"/>
          </p:nvPr>
        </p:nvSpPr>
        <p:spPr/>
        <p:txBody>
          <a:bodyPr/>
          <a:lstStyle/>
          <a:p>
            <a:fld id="{71B7BAC7-FE87-40F6-AA24-4F4685D1B022}" type="slidenum">
              <a:rPr lang="en-US" smtClean="0"/>
              <a:t>3</a:t>
            </a:fld>
            <a:endParaRPr lang="en-US" dirty="0"/>
          </a:p>
        </p:txBody>
      </p:sp>
      <p:sp>
        <p:nvSpPr>
          <p:cNvPr id="4" name="Rectangle 3">
            <a:extLst>
              <a:ext uri="{FF2B5EF4-FFF2-40B4-BE49-F238E27FC236}">
                <a16:creationId xmlns:a16="http://schemas.microsoft.com/office/drawing/2014/main" id="{CBB2ADE1-3685-4113-BB71-E32C8F57C289}"/>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2364934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F8720FF-2BE7-4947-A5DC-295B53361E6A}"/>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1971675" y="633040"/>
            <a:ext cx="9029700" cy="1019971"/>
          </a:xfrm>
        </p:spPr>
        <p:txBody>
          <a:bodyPr/>
          <a:lstStyle/>
          <a:p>
            <a:pPr algn="ctr"/>
            <a:r>
              <a:rPr lang="en-US" b="1" dirty="0">
                <a:solidFill>
                  <a:srgbClr val="CC0066"/>
                </a:solidFill>
              </a:rPr>
              <a:t>Question 8</a:t>
            </a:r>
          </a:p>
        </p:txBody>
      </p:sp>
      <p:sp>
        <p:nvSpPr>
          <p:cNvPr id="14" name="Content Placeholder 13"/>
          <p:cNvSpPr>
            <a:spLocks noGrp="1"/>
          </p:cNvSpPr>
          <p:nvPr>
            <p:ph idx="1"/>
          </p:nvPr>
        </p:nvSpPr>
        <p:spPr>
          <a:xfrm>
            <a:off x="1039091" y="1960577"/>
            <a:ext cx="10190885" cy="3809081"/>
          </a:xfrm>
        </p:spPr>
        <p:txBody>
          <a:bodyPr>
            <a:normAutofit/>
          </a:bodyPr>
          <a:lstStyle/>
          <a:p>
            <a:r>
              <a:rPr lang="en-US" sz="4000" dirty="0">
                <a:effectLst/>
                <a:latin typeface="+mj-lt"/>
                <a:ea typeface="Calibri" panose="020F0502020204030204" pitchFamily="34" charset="0"/>
              </a:rPr>
              <a:t>Do you think this patient is in visceral crisis?</a:t>
            </a:r>
            <a:endParaRPr lang="en-US" sz="4000" dirty="0">
              <a:latin typeface="+mj-lt"/>
            </a:endParaRPr>
          </a:p>
        </p:txBody>
      </p:sp>
      <p:sp>
        <p:nvSpPr>
          <p:cNvPr id="2" name="Slide Number Placeholder 1">
            <a:extLst>
              <a:ext uri="{FF2B5EF4-FFF2-40B4-BE49-F238E27FC236}">
                <a16:creationId xmlns:a16="http://schemas.microsoft.com/office/drawing/2014/main" id="{72F0A803-BC8A-44AD-96F8-BA335B86A42C}"/>
              </a:ext>
            </a:extLst>
          </p:cNvPr>
          <p:cNvSpPr>
            <a:spLocks noGrp="1"/>
          </p:cNvSpPr>
          <p:nvPr>
            <p:ph type="sldNum" sz="quarter" idx="12"/>
          </p:nvPr>
        </p:nvSpPr>
        <p:spPr/>
        <p:txBody>
          <a:bodyPr/>
          <a:lstStyle/>
          <a:p>
            <a:fld id="{71B7BAC7-FE87-40F6-AA24-4F4685D1B022}" type="slidenum">
              <a:rPr lang="en-US" smtClean="0"/>
              <a:t>30</a:t>
            </a:fld>
            <a:endParaRPr lang="en-US" dirty="0"/>
          </a:p>
        </p:txBody>
      </p:sp>
      <p:sp>
        <p:nvSpPr>
          <p:cNvPr id="8" name="Rectangle 7">
            <a:extLst>
              <a:ext uri="{FF2B5EF4-FFF2-40B4-BE49-F238E27FC236}">
                <a16:creationId xmlns:a16="http://schemas.microsoft.com/office/drawing/2014/main" id="{EB2746F4-1833-4961-8C15-A2B76DA0AD31}"/>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2944555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F567F3E-307B-4540-BDF5-7673349F71EC}"/>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1971675" y="619185"/>
            <a:ext cx="9029700" cy="1019971"/>
          </a:xfrm>
        </p:spPr>
        <p:txBody>
          <a:bodyPr/>
          <a:lstStyle/>
          <a:p>
            <a:pPr algn="ctr"/>
            <a:r>
              <a:rPr lang="en-US" b="1" dirty="0">
                <a:solidFill>
                  <a:srgbClr val="CC0066"/>
                </a:solidFill>
              </a:rPr>
              <a:t>Answer 8</a:t>
            </a:r>
          </a:p>
        </p:txBody>
      </p:sp>
      <p:sp>
        <p:nvSpPr>
          <p:cNvPr id="14" name="Content Placeholder 13"/>
          <p:cNvSpPr>
            <a:spLocks noGrp="1"/>
          </p:cNvSpPr>
          <p:nvPr>
            <p:ph idx="1"/>
          </p:nvPr>
        </p:nvSpPr>
        <p:spPr>
          <a:xfrm>
            <a:off x="1052945" y="1946722"/>
            <a:ext cx="10177031" cy="4229513"/>
          </a:xfrm>
        </p:spPr>
        <p:txBody>
          <a:bodyPr>
            <a:normAutofit fontScale="70000" lnSpcReduction="20000"/>
          </a:bodyPr>
          <a:lstStyle/>
          <a:p>
            <a:r>
              <a:rPr lang="en-US" sz="5200" dirty="0">
                <a:effectLst/>
                <a:latin typeface="+mj-lt"/>
                <a:ea typeface="Calibri" panose="020F0502020204030204" pitchFamily="34" charset="0"/>
              </a:rPr>
              <a:t>Yes. </a:t>
            </a:r>
          </a:p>
          <a:p>
            <a:pPr marL="539750" lvl="1" indent="-276225">
              <a:buFont typeface="Wingdings" panose="05000000000000000000" pitchFamily="2" charset="2"/>
              <a:buChar char="§"/>
            </a:pPr>
            <a:r>
              <a:rPr lang="en-US" sz="4600" dirty="0">
                <a:latin typeface="+mj-lt"/>
              </a:rPr>
              <a:t>Definition of visceral crisis</a:t>
            </a:r>
            <a:r>
              <a:rPr lang="en-MY" sz="4600" dirty="0">
                <a:latin typeface="+mj-lt"/>
              </a:rPr>
              <a:t>: severe organ dysfunction as assessed by signs &amp; symptoms, laboratory studies &amp; rapid progression of disease (CPG page 36).</a:t>
            </a:r>
          </a:p>
          <a:p>
            <a:pPr marL="539750" lvl="1" indent="-276225">
              <a:buFont typeface="Wingdings" panose="05000000000000000000" pitchFamily="2" charset="2"/>
              <a:buChar char="§"/>
            </a:pPr>
            <a:r>
              <a:rPr lang="en-MY" sz="4600" dirty="0">
                <a:latin typeface="+mj-lt"/>
              </a:rPr>
              <a:t>This patient is in visceral crisis because she has severe organ dysfunction as evidence by signs &amp; symptoms (back pain &amp; SOB) with imaging shows extensive disseminated metastases (lung, bone, liver &amp; pleura).</a:t>
            </a:r>
          </a:p>
          <a:p>
            <a:endParaRPr lang="en-US" sz="4400" dirty="0">
              <a:effectLst/>
              <a:latin typeface="+mj-lt"/>
              <a:ea typeface="Calibri" panose="020F0502020204030204" pitchFamily="34" charset="0"/>
            </a:endParaRPr>
          </a:p>
          <a:p>
            <a:endParaRPr lang="en-US" sz="4400" dirty="0">
              <a:latin typeface="+mj-lt"/>
            </a:endParaRPr>
          </a:p>
        </p:txBody>
      </p:sp>
      <p:sp>
        <p:nvSpPr>
          <p:cNvPr id="2" name="Slide Number Placeholder 1">
            <a:extLst>
              <a:ext uri="{FF2B5EF4-FFF2-40B4-BE49-F238E27FC236}">
                <a16:creationId xmlns:a16="http://schemas.microsoft.com/office/drawing/2014/main" id="{72F0A803-BC8A-44AD-96F8-BA335B86A42C}"/>
              </a:ext>
            </a:extLst>
          </p:cNvPr>
          <p:cNvSpPr>
            <a:spLocks noGrp="1"/>
          </p:cNvSpPr>
          <p:nvPr>
            <p:ph type="sldNum" sz="quarter" idx="12"/>
          </p:nvPr>
        </p:nvSpPr>
        <p:spPr/>
        <p:txBody>
          <a:bodyPr/>
          <a:lstStyle/>
          <a:p>
            <a:fld id="{71B7BAC7-FE87-40F6-AA24-4F4685D1B022}" type="slidenum">
              <a:rPr lang="en-US" smtClean="0"/>
              <a:t>31</a:t>
            </a:fld>
            <a:endParaRPr lang="en-US" dirty="0"/>
          </a:p>
        </p:txBody>
      </p:sp>
      <p:sp>
        <p:nvSpPr>
          <p:cNvPr id="4" name="Rectangle 3">
            <a:extLst>
              <a:ext uri="{FF2B5EF4-FFF2-40B4-BE49-F238E27FC236}">
                <a16:creationId xmlns:a16="http://schemas.microsoft.com/office/drawing/2014/main" id="{7C8E75AF-1CAE-4536-9FEE-8A899F3B18FB}"/>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2873215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4F01985-8722-422F-9C93-AB390F0E0C85}"/>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2324100" y="636353"/>
            <a:ext cx="9029700" cy="1325563"/>
          </a:xfrm>
        </p:spPr>
        <p:txBody>
          <a:bodyPr/>
          <a:lstStyle/>
          <a:p>
            <a:pPr algn="ctr"/>
            <a:r>
              <a:rPr lang="en-US" b="1" dirty="0">
                <a:solidFill>
                  <a:srgbClr val="CC0066"/>
                </a:solidFill>
              </a:rPr>
              <a:t>Scenario (cont.)</a:t>
            </a:r>
          </a:p>
        </p:txBody>
      </p:sp>
      <p:sp>
        <p:nvSpPr>
          <p:cNvPr id="14" name="Content Placeholder 13"/>
          <p:cNvSpPr>
            <a:spLocks noGrp="1"/>
          </p:cNvSpPr>
          <p:nvPr>
            <p:ph idx="1"/>
          </p:nvPr>
        </p:nvSpPr>
        <p:spPr>
          <a:xfrm>
            <a:off x="1052945" y="2119744"/>
            <a:ext cx="10177031" cy="4042635"/>
          </a:xfrm>
        </p:spPr>
        <p:txBody>
          <a:bodyPr>
            <a:noAutofit/>
          </a:bodyPr>
          <a:lstStyle/>
          <a:p>
            <a:pPr>
              <a:lnSpc>
                <a:spcPct val="100000"/>
              </a:lnSpc>
              <a:spcBef>
                <a:spcPts val="0"/>
              </a:spcBef>
            </a:pPr>
            <a:r>
              <a:rPr lang="en-US" sz="4000" dirty="0">
                <a:effectLst/>
                <a:latin typeface="+mj-lt"/>
                <a:ea typeface="Calibri" panose="020F0502020204030204" pitchFamily="34" charset="0"/>
                <a:cs typeface="Times New Roman" panose="02020603050405020304" pitchFamily="18" charset="0"/>
              </a:rPr>
              <a:t>As patient in visceral crisis, systemic therapy is recommended as a first-line treatment. </a:t>
            </a:r>
            <a:endParaRPr lang="en-MY" sz="4000" dirty="0">
              <a:effectLst/>
              <a:latin typeface="+mj-lt"/>
              <a:ea typeface="Calibri" panose="020F0502020204030204" pitchFamily="34" charset="0"/>
              <a:cs typeface="Times New Roman" panose="02020603050405020304" pitchFamily="18" charset="0"/>
            </a:endParaRPr>
          </a:p>
          <a:p>
            <a:pPr marL="0" indent="0">
              <a:buNone/>
            </a:pPr>
            <a:endParaRPr lang="en-US" sz="2000" dirty="0">
              <a:latin typeface="+mj-lt"/>
            </a:endParaRPr>
          </a:p>
          <a:p>
            <a:pPr marL="0" indent="0">
              <a:buNone/>
            </a:pPr>
            <a:r>
              <a:rPr lang="en-US" sz="4000" b="1" dirty="0">
                <a:solidFill>
                  <a:srgbClr val="CC0066"/>
                </a:solidFill>
                <a:latin typeface="+mj-lt"/>
              </a:rPr>
              <a:t>Question 9</a:t>
            </a:r>
          </a:p>
          <a:p>
            <a:r>
              <a:rPr lang="en-US" sz="4000" dirty="0">
                <a:effectLst/>
                <a:latin typeface="+mj-lt"/>
                <a:ea typeface="Calibri" panose="020F0502020204030204" pitchFamily="34" charset="0"/>
              </a:rPr>
              <a:t>Which systemic therapy will you suggest </a:t>
            </a:r>
            <a:r>
              <a:rPr lang="en-US" sz="4000" dirty="0">
                <a:latin typeface="+mj-lt"/>
                <a:ea typeface="Calibri" panose="020F0502020204030204" pitchFamily="34" charset="0"/>
              </a:rPr>
              <a:t>&amp; </a:t>
            </a:r>
            <a:r>
              <a:rPr lang="en-US" sz="4000" dirty="0">
                <a:effectLst/>
                <a:latin typeface="+mj-lt"/>
                <a:ea typeface="Calibri" panose="020F0502020204030204" pitchFamily="34" charset="0"/>
              </a:rPr>
              <a:t>why? </a:t>
            </a:r>
            <a:endParaRPr lang="en-MY" sz="4000" dirty="0">
              <a:effectLst/>
              <a:latin typeface="+mj-lt"/>
            </a:endParaRPr>
          </a:p>
        </p:txBody>
      </p:sp>
      <p:sp>
        <p:nvSpPr>
          <p:cNvPr id="2" name="Slide Number Placeholder 1">
            <a:extLst>
              <a:ext uri="{FF2B5EF4-FFF2-40B4-BE49-F238E27FC236}">
                <a16:creationId xmlns:a16="http://schemas.microsoft.com/office/drawing/2014/main" id="{13D05AC3-7223-400E-96EA-4231610EBEA9}"/>
              </a:ext>
            </a:extLst>
          </p:cNvPr>
          <p:cNvSpPr>
            <a:spLocks noGrp="1"/>
          </p:cNvSpPr>
          <p:nvPr>
            <p:ph type="sldNum" sz="quarter" idx="12"/>
          </p:nvPr>
        </p:nvSpPr>
        <p:spPr/>
        <p:txBody>
          <a:bodyPr/>
          <a:lstStyle/>
          <a:p>
            <a:fld id="{71B7BAC7-FE87-40F6-AA24-4F4685D1B022}" type="slidenum">
              <a:rPr lang="en-US" smtClean="0"/>
              <a:t>32</a:t>
            </a:fld>
            <a:endParaRPr lang="en-US" dirty="0"/>
          </a:p>
        </p:txBody>
      </p:sp>
      <p:sp>
        <p:nvSpPr>
          <p:cNvPr id="8" name="Rectangle 7">
            <a:extLst>
              <a:ext uri="{FF2B5EF4-FFF2-40B4-BE49-F238E27FC236}">
                <a16:creationId xmlns:a16="http://schemas.microsoft.com/office/drawing/2014/main" id="{95166794-C591-474C-9C40-5847E2DF7385}"/>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3377358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EA1B848-C00E-42AE-8860-A23CE9125B9E}"/>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2324100" y="628370"/>
            <a:ext cx="9029700" cy="1325563"/>
          </a:xfrm>
        </p:spPr>
        <p:txBody>
          <a:bodyPr/>
          <a:lstStyle/>
          <a:p>
            <a:pPr algn="ctr"/>
            <a:r>
              <a:rPr lang="en-US" b="1" dirty="0">
                <a:solidFill>
                  <a:srgbClr val="CC0066"/>
                </a:solidFill>
              </a:rPr>
              <a:t>Answer 9</a:t>
            </a:r>
          </a:p>
        </p:txBody>
      </p:sp>
      <p:sp>
        <p:nvSpPr>
          <p:cNvPr id="14" name="Content Placeholder 13"/>
          <p:cNvSpPr>
            <a:spLocks noGrp="1"/>
          </p:cNvSpPr>
          <p:nvPr>
            <p:ph idx="1"/>
          </p:nvPr>
        </p:nvSpPr>
        <p:spPr>
          <a:xfrm>
            <a:off x="1200149" y="1843285"/>
            <a:ext cx="10029827" cy="4469475"/>
          </a:xfrm>
        </p:spPr>
        <p:txBody>
          <a:bodyPr>
            <a:normAutofit lnSpcReduction="10000"/>
          </a:bodyPr>
          <a:lstStyle/>
          <a:p>
            <a:pPr>
              <a:lnSpc>
                <a:spcPct val="100000"/>
              </a:lnSpc>
              <a:spcBef>
                <a:spcPts val="0"/>
              </a:spcBef>
            </a:pPr>
            <a:r>
              <a:rPr lang="en-US" sz="4000" dirty="0">
                <a:effectLst/>
                <a:latin typeface="+mj-lt"/>
                <a:ea typeface="Calibri" panose="020F0502020204030204" pitchFamily="34" charset="0"/>
                <a:cs typeface="Times New Roman" panose="02020603050405020304" pitchFamily="18" charset="0"/>
              </a:rPr>
              <a:t>Best option of treatment is chemotherapy + anti-HER2</a:t>
            </a:r>
          </a:p>
          <a:p>
            <a:pPr marL="539750" indent="-276225">
              <a:lnSpc>
                <a:spcPct val="100000"/>
              </a:lnSpc>
              <a:spcBef>
                <a:spcPts val="0"/>
              </a:spcBef>
              <a:buFont typeface="Wingdings" panose="05000000000000000000" pitchFamily="2" charset="2"/>
              <a:buChar char="§"/>
            </a:pPr>
            <a:r>
              <a:rPr lang="en-MY" dirty="0">
                <a:effectLst/>
                <a:latin typeface="+mj-lt"/>
              </a:rPr>
              <a:t>Explanation: This is the best treatment for the patient because she is HER2 positive. In HER2 positive metastatic breast cancer, the best treatment is addition of anti-HER2 </a:t>
            </a:r>
            <a:r>
              <a:rPr lang="en-MY" dirty="0">
                <a:latin typeface="+mj-lt"/>
              </a:rPr>
              <a:t>on top of a systemic chemotherapy. The best regime is dual anti-HER2 agent of trastuzumab &amp; </a:t>
            </a:r>
            <a:r>
              <a:rPr lang="en-MY" dirty="0" err="1">
                <a:latin typeface="+mj-lt"/>
              </a:rPr>
              <a:t>pertuzumab</a:t>
            </a:r>
            <a:r>
              <a:rPr lang="en-MY" dirty="0">
                <a:latin typeface="+mj-lt"/>
              </a:rPr>
              <a:t> in combination with chemotherapy docetaxel. Chemotherapy is given for 6 cycles but both anti-HER2 agents are given until disease progress or toxicity limiting (CPG page 39).</a:t>
            </a:r>
            <a:endParaRPr lang="en-MY" dirty="0">
              <a:effectLst/>
              <a:latin typeface="+mj-lt"/>
            </a:endParaRPr>
          </a:p>
        </p:txBody>
      </p:sp>
      <p:sp>
        <p:nvSpPr>
          <p:cNvPr id="2" name="Slide Number Placeholder 1">
            <a:extLst>
              <a:ext uri="{FF2B5EF4-FFF2-40B4-BE49-F238E27FC236}">
                <a16:creationId xmlns:a16="http://schemas.microsoft.com/office/drawing/2014/main" id="{BDB85FA5-BE98-4E7E-B627-FCAD5CB9BBF5}"/>
              </a:ext>
            </a:extLst>
          </p:cNvPr>
          <p:cNvSpPr>
            <a:spLocks noGrp="1"/>
          </p:cNvSpPr>
          <p:nvPr>
            <p:ph type="sldNum" sz="quarter" idx="12"/>
          </p:nvPr>
        </p:nvSpPr>
        <p:spPr/>
        <p:txBody>
          <a:bodyPr/>
          <a:lstStyle/>
          <a:p>
            <a:fld id="{71B7BAC7-FE87-40F6-AA24-4F4685D1B022}" type="slidenum">
              <a:rPr lang="en-US" smtClean="0"/>
              <a:t>33</a:t>
            </a:fld>
            <a:endParaRPr lang="en-US" dirty="0"/>
          </a:p>
        </p:txBody>
      </p:sp>
      <p:sp>
        <p:nvSpPr>
          <p:cNvPr id="10" name="Rectangle 9">
            <a:extLst>
              <a:ext uri="{FF2B5EF4-FFF2-40B4-BE49-F238E27FC236}">
                <a16:creationId xmlns:a16="http://schemas.microsoft.com/office/drawing/2014/main" id="{BFAD222F-FCAD-4995-99E0-5FA4AE508ACD}"/>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2910159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65E52C7-BC49-42C6-9878-64746985D689}"/>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2324100" y="600660"/>
            <a:ext cx="9029700" cy="1325563"/>
          </a:xfrm>
        </p:spPr>
        <p:txBody>
          <a:bodyPr/>
          <a:lstStyle/>
          <a:p>
            <a:pPr algn="ctr"/>
            <a:r>
              <a:rPr lang="en-US" b="1" dirty="0">
                <a:solidFill>
                  <a:srgbClr val="CC0066"/>
                </a:solidFill>
              </a:rPr>
              <a:t>Question 10</a:t>
            </a:r>
          </a:p>
        </p:txBody>
      </p:sp>
      <p:sp>
        <p:nvSpPr>
          <p:cNvPr id="14" name="Content Placeholder 13"/>
          <p:cNvSpPr>
            <a:spLocks noGrp="1"/>
          </p:cNvSpPr>
          <p:nvPr>
            <p:ph idx="1"/>
          </p:nvPr>
        </p:nvSpPr>
        <p:spPr>
          <a:xfrm>
            <a:off x="1066801" y="2077315"/>
            <a:ext cx="10163175" cy="4071938"/>
          </a:xfrm>
        </p:spPr>
        <p:txBody>
          <a:bodyPr>
            <a:normAutofit/>
          </a:bodyPr>
          <a:lstStyle/>
          <a:p>
            <a:pPr>
              <a:lnSpc>
                <a:spcPct val="100000"/>
              </a:lnSpc>
              <a:spcBef>
                <a:spcPts val="0"/>
              </a:spcBef>
            </a:pPr>
            <a:r>
              <a:rPr lang="en-US" sz="4000" dirty="0">
                <a:effectLst/>
                <a:latin typeface="+mj-lt"/>
                <a:ea typeface="Calibri" panose="020F0502020204030204" pitchFamily="34" charset="0"/>
              </a:rPr>
              <a:t>Any supportive treatment you would consider?</a:t>
            </a:r>
            <a:endParaRPr lang="en-US" sz="4000" dirty="0">
              <a:latin typeface="+mj-lt"/>
            </a:endParaRPr>
          </a:p>
          <a:p>
            <a:pPr>
              <a:buFont typeface="Wingdings" panose="05000000000000000000" pitchFamily="2" charset="2"/>
              <a:buChar char="§"/>
            </a:pPr>
            <a:endParaRPr lang="en-US" sz="4400" dirty="0">
              <a:latin typeface="+mj-lt"/>
            </a:endParaRPr>
          </a:p>
          <a:p>
            <a:endParaRPr lang="en-MY" dirty="0">
              <a:effectLst/>
            </a:endParaRPr>
          </a:p>
        </p:txBody>
      </p:sp>
      <p:sp>
        <p:nvSpPr>
          <p:cNvPr id="2" name="Slide Number Placeholder 1">
            <a:extLst>
              <a:ext uri="{FF2B5EF4-FFF2-40B4-BE49-F238E27FC236}">
                <a16:creationId xmlns:a16="http://schemas.microsoft.com/office/drawing/2014/main" id="{D4917381-A19E-4F2A-ABE5-C5EABEEB4C0A}"/>
              </a:ext>
            </a:extLst>
          </p:cNvPr>
          <p:cNvSpPr>
            <a:spLocks noGrp="1"/>
          </p:cNvSpPr>
          <p:nvPr>
            <p:ph type="sldNum" sz="quarter" idx="12"/>
          </p:nvPr>
        </p:nvSpPr>
        <p:spPr/>
        <p:txBody>
          <a:bodyPr/>
          <a:lstStyle/>
          <a:p>
            <a:fld id="{71B7BAC7-FE87-40F6-AA24-4F4685D1B022}" type="slidenum">
              <a:rPr lang="en-US" smtClean="0"/>
              <a:t>34</a:t>
            </a:fld>
            <a:endParaRPr lang="en-US"/>
          </a:p>
        </p:txBody>
      </p:sp>
      <p:sp>
        <p:nvSpPr>
          <p:cNvPr id="8" name="Rectangle 7">
            <a:extLst>
              <a:ext uri="{FF2B5EF4-FFF2-40B4-BE49-F238E27FC236}">
                <a16:creationId xmlns:a16="http://schemas.microsoft.com/office/drawing/2014/main" id="{2F017FBC-4D5E-4F4E-817D-6B91C2EB9D43}"/>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2985563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DAB2C25-5E5C-4B74-9C90-764B1EF24205}"/>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2324100" y="642225"/>
            <a:ext cx="9029700" cy="1325563"/>
          </a:xfrm>
        </p:spPr>
        <p:txBody>
          <a:bodyPr/>
          <a:lstStyle/>
          <a:p>
            <a:pPr algn="ctr"/>
            <a:r>
              <a:rPr lang="en-US" b="1" dirty="0">
                <a:solidFill>
                  <a:srgbClr val="CC0066"/>
                </a:solidFill>
              </a:rPr>
              <a:t>Answer 10</a:t>
            </a:r>
          </a:p>
        </p:txBody>
      </p:sp>
      <p:sp>
        <p:nvSpPr>
          <p:cNvPr id="14" name="Content Placeholder 13"/>
          <p:cNvSpPr>
            <a:spLocks noGrp="1"/>
          </p:cNvSpPr>
          <p:nvPr>
            <p:ph idx="1"/>
          </p:nvPr>
        </p:nvSpPr>
        <p:spPr>
          <a:xfrm>
            <a:off x="1101425" y="1978030"/>
            <a:ext cx="10491135" cy="4253625"/>
          </a:xfrm>
        </p:spPr>
        <p:txBody>
          <a:bodyPr>
            <a:normAutofit lnSpcReduction="10000"/>
          </a:bodyPr>
          <a:lstStyle/>
          <a:p>
            <a:pPr>
              <a:lnSpc>
                <a:spcPct val="100000"/>
              </a:lnSpc>
              <a:spcBef>
                <a:spcPts val="0"/>
              </a:spcBef>
            </a:pPr>
            <a:r>
              <a:rPr lang="en-US" sz="3600" dirty="0">
                <a:effectLst/>
                <a:latin typeface="+mj-lt"/>
                <a:ea typeface="Calibri" panose="020F0502020204030204" pitchFamily="34" charset="0"/>
              </a:rPr>
              <a:t>Bisphosphonates, preferably </a:t>
            </a:r>
            <a:r>
              <a:rPr lang="en-US" sz="3600" dirty="0" err="1">
                <a:effectLst/>
                <a:latin typeface="+mj-lt"/>
                <a:ea typeface="Calibri" panose="020F0502020204030204" pitchFamily="34" charset="0"/>
              </a:rPr>
              <a:t>zoledranic</a:t>
            </a:r>
            <a:r>
              <a:rPr lang="en-US" sz="3600" dirty="0">
                <a:effectLst/>
                <a:latin typeface="+mj-lt"/>
                <a:ea typeface="Calibri" panose="020F0502020204030204" pitchFamily="34" charset="0"/>
              </a:rPr>
              <a:t> acid (CPG page 40)</a:t>
            </a:r>
            <a:endParaRPr lang="en-US" sz="3600" dirty="0">
              <a:latin typeface="+mj-lt"/>
            </a:endParaRPr>
          </a:p>
          <a:p>
            <a:pPr marL="539750" indent="-276225">
              <a:buFont typeface="Wingdings" panose="05000000000000000000" pitchFamily="2" charset="2"/>
              <a:buChar char="§"/>
            </a:pPr>
            <a:r>
              <a:rPr lang="en-MY" sz="3200" dirty="0">
                <a:latin typeface="+mj-lt"/>
              </a:rPr>
              <a:t>Metastatic breast cancer patients with extensive metastases to the spines are at risk of developing skeletal related events which includes bone pain &amp; fracture which can lead to deterioration in quality of patients’ life.</a:t>
            </a:r>
          </a:p>
          <a:p>
            <a:pPr marL="539750" indent="-276225">
              <a:buFont typeface="Wingdings" panose="05000000000000000000" pitchFamily="2" charset="2"/>
              <a:buChar char="§"/>
            </a:pPr>
            <a:r>
              <a:rPr lang="en-MY" sz="3200" dirty="0">
                <a:effectLst/>
                <a:latin typeface="+mj-lt"/>
              </a:rPr>
              <a:t>Bisphosphonates have been shown to be effective in </a:t>
            </a:r>
            <a:r>
              <a:rPr lang="en-MY" sz="3200" dirty="0">
                <a:latin typeface="+mj-lt"/>
              </a:rPr>
              <a:t>preventing this from happening.</a:t>
            </a:r>
            <a:endParaRPr lang="en-MY" sz="3200" dirty="0">
              <a:effectLst/>
              <a:latin typeface="+mj-lt"/>
            </a:endParaRPr>
          </a:p>
        </p:txBody>
      </p:sp>
      <p:sp>
        <p:nvSpPr>
          <p:cNvPr id="2" name="Slide Number Placeholder 1">
            <a:extLst>
              <a:ext uri="{FF2B5EF4-FFF2-40B4-BE49-F238E27FC236}">
                <a16:creationId xmlns:a16="http://schemas.microsoft.com/office/drawing/2014/main" id="{B4C733B2-31A8-4DB5-BE6D-C3C206F26DFC}"/>
              </a:ext>
            </a:extLst>
          </p:cNvPr>
          <p:cNvSpPr>
            <a:spLocks noGrp="1"/>
          </p:cNvSpPr>
          <p:nvPr>
            <p:ph type="sldNum" sz="quarter" idx="12"/>
          </p:nvPr>
        </p:nvSpPr>
        <p:spPr/>
        <p:txBody>
          <a:bodyPr/>
          <a:lstStyle/>
          <a:p>
            <a:fld id="{71B7BAC7-FE87-40F6-AA24-4F4685D1B022}" type="slidenum">
              <a:rPr lang="en-US" smtClean="0"/>
              <a:t>35</a:t>
            </a:fld>
            <a:endParaRPr lang="en-US"/>
          </a:p>
        </p:txBody>
      </p:sp>
      <p:sp>
        <p:nvSpPr>
          <p:cNvPr id="8" name="Rectangle 7">
            <a:extLst>
              <a:ext uri="{FF2B5EF4-FFF2-40B4-BE49-F238E27FC236}">
                <a16:creationId xmlns:a16="http://schemas.microsoft.com/office/drawing/2014/main" id="{E3BD6EDD-E540-484D-958E-129961D5D57F}"/>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3790410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8FC181-9846-4504-9903-1755840113BB}"/>
              </a:ext>
            </a:extLst>
          </p:cNvPr>
          <p:cNvSpPr>
            <a:spLocks noGrp="1"/>
          </p:cNvSpPr>
          <p:nvPr>
            <p:ph type="title"/>
          </p:nvPr>
        </p:nvSpPr>
        <p:spPr/>
        <p:txBody>
          <a:bodyPr/>
          <a:lstStyle/>
          <a:p>
            <a:pPr algn="ctr"/>
            <a:r>
              <a:rPr lang="en-MY" b="1" dirty="0">
                <a:solidFill>
                  <a:srgbClr val="CC0066"/>
                </a:solidFill>
              </a:rPr>
              <a:t>Thank you </a:t>
            </a:r>
          </a:p>
        </p:txBody>
      </p:sp>
      <p:sp>
        <p:nvSpPr>
          <p:cNvPr id="5" name="Text Placeholder 4">
            <a:extLst>
              <a:ext uri="{FF2B5EF4-FFF2-40B4-BE49-F238E27FC236}">
                <a16:creationId xmlns:a16="http://schemas.microsoft.com/office/drawing/2014/main" id="{36D64C44-59F2-49BC-B2E0-3A1F85B27B29}"/>
              </a:ext>
            </a:extLst>
          </p:cNvPr>
          <p:cNvSpPr>
            <a:spLocks noGrp="1"/>
          </p:cNvSpPr>
          <p:nvPr>
            <p:ph type="body" idx="1"/>
          </p:nvPr>
        </p:nvSpPr>
        <p:spPr/>
        <p:txBody>
          <a:bodyPr/>
          <a:lstStyle/>
          <a:p>
            <a:endParaRPr lang="en-MY"/>
          </a:p>
        </p:txBody>
      </p:sp>
      <p:sp>
        <p:nvSpPr>
          <p:cNvPr id="2" name="Slide Number Placeholder 1">
            <a:extLst>
              <a:ext uri="{FF2B5EF4-FFF2-40B4-BE49-F238E27FC236}">
                <a16:creationId xmlns:a16="http://schemas.microsoft.com/office/drawing/2014/main" id="{1BCE51C9-C058-4C31-A2C0-F9CAA39B8F8C}"/>
              </a:ext>
            </a:extLst>
          </p:cNvPr>
          <p:cNvSpPr>
            <a:spLocks noGrp="1"/>
          </p:cNvSpPr>
          <p:nvPr>
            <p:ph type="sldNum" sz="quarter" idx="12"/>
          </p:nvPr>
        </p:nvSpPr>
        <p:spPr/>
        <p:txBody>
          <a:bodyPr/>
          <a:lstStyle/>
          <a:p>
            <a:fld id="{71B7BAC7-FE87-40F6-AA24-4F4685D1B022}" type="slidenum">
              <a:rPr lang="en-US" smtClean="0"/>
              <a:t>36</a:t>
            </a:fld>
            <a:endParaRPr lang="en-US"/>
          </a:p>
        </p:txBody>
      </p:sp>
    </p:spTree>
    <p:extLst>
      <p:ext uri="{BB962C8B-B14F-4D97-AF65-F5344CB8AC3E}">
        <p14:creationId xmlns:p14="http://schemas.microsoft.com/office/powerpoint/2010/main" val="2362409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338BFFF-23E2-42D0-96DD-8ABA823D0F14}"/>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1943100" y="635226"/>
            <a:ext cx="9029700" cy="1185002"/>
          </a:xfrm>
        </p:spPr>
        <p:txBody>
          <a:bodyPr/>
          <a:lstStyle/>
          <a:p>
            <a:pPr algn="ctr"/>
            <a:r>
              <a:rPr lang="en-US" b="1" dirty="0">
                <a:solidFill>
                  <a:srgbClr val="CC0066"/>
                </a:solidFill>
              </a:rPr>
              <a:t>Question 1</a:t>
            </a:r>
          </a:p>
        </p:txBody>
      </p:sp>
      <p:sp>
        <p:nvSpPr>
          <p:cNvPr id="14" name="Content Placeholder 13"/>
          <p:cNvSpPr>
            <a:spLocks noGrp="1"/>
          </p:cNvSpPr>
          <p:nvPr>
            <p:ph idx="1"/>
          </p:nvPr>
        </p:nvSpPr>
        <p:spPr>
          <a:xfrm>
            <a:off x="1052945" y="2053738"/>
            <a:ext cx="10300855" cy="4122497"/>
          </a:xfrm>
        </p:spPr>
        <p:txBody>
          <a:bodyPr>
            <a:normAutofit/>
          </a:bodyPr>
          <a:lstStyle/>
          <a:p>
            <a:pPr marL="263525" lvl="0" indent="-263525"/>
            <a:r>
              <a:rPr lang="en-US" sz="4000" dirty="0">
                <a:effectLst/>
                <a:latin typeface="+mj-lt"/>
                <a:ea typeface="Calibri" panose="020F0502020204030204" pitchFamily="34" charset="0"/>
              </a:rPr>
              <a:t>What is the next plan?</a:t>
            </a:r>
            <a:endParaRPr lang="en-US" sz="4000" dirty="0">
              <a:latin typeface="+mj-lt"/>
            </a:endParaRPr>
          </a:p>
        </p:txBody>
      </p:sp>
      <p:sp>
        <p:nvSpPr>
          <p:cNvPr id="3" name="Slide Number Placeholder 2">
            <a:extLst>
              <a:ext uri="{FF2B5EF4-FFF2-40B4-BE49-F238E27FC236}">
                <a16:creationId xmlns:a16="http://schemas.microsoft.com/office/drawing/2014/main" id="{C27211A2-BB02-456A-8FF7-139ADE96CC27}"/>
              </a:ext>
            </a:extLst>
          </p:cNvPr>
          <p:cNvSpPr>
            <a:spLocks noGrp="1"/>
          </p:cNvSpPr>
          <p:nvPr>
            <p:ph type="sldNum" sz="quarter" idx="12"/>
          </p:nvPr>
        </p:nvSpPr>
        <p:spPr/>
        <p:txBody>
          <a:bodyPr/>
          <a:lstStyle/>
          <a:p>
            <a:fld id="{71B7BAC7-FE87-40F6-AA24-4F4685D1B022}" type="slidenum">
              <a:rPr lang="en-US" smtClean="0"/>
              <a:t>4</a:t>
            </a:fld>
            <a:endParaRPr lang="en-US"/>
          </a:p>
        </p:txBody>
      </p:sp>
      <p:sp>
        <p:nvSpPr>
          <p:cNvPr id="8" name="Rectangle 7">
            <a:extLst>
              <a:ext uri="{FF2B5EF4-FFF2-40B4-BE49-F238E27FC236}">
                <a16:creationId xmlns:a16="http://schemas.microsoft.com/office/drawing/2014/main" id="{E5A76718-5261-483F-BAA5-0F6D2DC2E718}"/>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3149621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49309BA-CBD2-4423-966B-EE75894C11D6}"/>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1943100" y="621371"/>
            <a:ext cx="9029700" cy="1019971"/>
          </a:xfrm>
        </p:spPr>
        <p:txBody>
          <a:bodyPr/>
          <a:lstStyle/>
          <a:p>
            <a:pPr algn="ctr"/>
            <a:r>
              <a:rPr lang="en-US" b="1" dirty="0">
                <a:solidFill>
                  <a:srgbClr val="CC0066"/>
                </a:solidFill>
              </a:rPr>
              <a:t>Answer 1 </a:t>
            </a:r>
          </a:p>
        </p:txBody>
      </p:sp>
      <p:sp>
        <p:nvSpPr>
          <p:cNvPr id="14" name="Content Placeholder 13"/>
          <p:cNvSpPr>
            <a:spLocks noGrp="1"/>
          </p:cNvSpPr>
          <p:nvPr>
            <p:ph idx="1"/>
          </p:nvPr>
        </p:nvSpPr>
        <p:spPr>
          <a:xfrm>
            <a:off x="1101425" y="1942897"/>
            <a:ext cx="10252375" cy="4293732"/>
          </a:xfrm>
        </p:spPr>
        <p:txBody>
          <a:bodyPr>
            <a:normAutofit/>
          </a:bodyPr>
          <a:lstStyle/>
          <a:p>
            <a:pPr>
              <a:lnSpc>
                <a:spcPct val="100000"/>
              </a:lnSpc>
              <a:spcBef>
                <a:spcPts val="0"/>
              </a:spcBef>
            </a:pPr>
            <a:r>
              <a:rPr lang="en-US" sz="4000" dirty="0">
                <a:effectLst/>
                <a:latin typeface="+mj-lt"/>
                <a:ea typeface="Calibri" panose="020F0502020204030204" pitchFamily="34" charset="0"/>
              </a:rPr>
              <a:t>Referral to oncology team for further treatment:</a:t>
            </a:r>
          </a:p>
          <a:p>
            <a:pPr marL="442913" lvl="1" indent="-263525">
              <a:lnSpc>
                <a:spcPct val="100000"/>
              </a:lnSpc>
              <a:spcBef>
                <a:spcPts val="0"/>
              </a:spcBef>
              <a:buFont typeface="Wingdings" panose="05000000000000000000" pitchFamily="2" charset="2"/>
              <a:buChar char="§"/>
            </a:pPr>
            <a:r>
              <a:rPr lang="en-MY" sz="3600" dirty="0">
                <a:latin typeface="+mj-lt"/>
                <a:ea typeface="Calibri" panose="020F0502020204030204" pitchFamily="34" charset="0"/>
              </a:rPr>
              <a:t>All cancer cases need to be referred/discussed with the oncology team for decision on adjuvant treatment. </a:t>
            </a:r>
          </a:p>
          <a:p>
            <a:pPr marL="442913" lvl="1" indent="-263525">
              <a:lnSpc>
                <a:spcPct val="100000"/>
              </a:lnSpc>
              <a:spcBef>
                <a:spcPts val="0"/>
              </a:spcBef>
              <a:buFont typeface="Wingdings" panose="05000000000000000000" pitchFamily="2" charset="2"/>
              <a:buChar char="§"/>
            </a:pPr>
            <a:r>
              <a:rPr lang="en-MY" sz="3600" dirty="0">
                <a:latin typeface="+mj-lt"/>
                <a:ea typeface="Calibri" panose="020F0502020204030204" pitchFamily="34" charset="0"/>
              </a:rPr>
              <a:t>They should be discussed in MDT if available. </a:t>
            </a:r>
            <a:r>
              <a:rPr lang="en-US" sz="3600" dirty="0">
                <a:effectLst/>
                <a:latin typeface="+mj-lt"/>
                <a:ea typeface="Calibri" panose="020F0502020204030204" pitchFamily="34" charset="0"/>
              </a:rPr>
              <a:t>          </a:t>
            </a:r>
            <a:endParaRPr lang="en-US" sz="3600" dirty="0">
              <a:latin typeface="+mj-lt"/>
            </a:endParaRPr>
          </a:p>
        </p:txBody>
      </p:sp>
      <p:sp>
        <p:nvSpPr>
          <p:cNvPr id="3" name="Slide Number Placeholder 2">
            <a:extLst>
              <a:ext uri="{FF2B5EF4-FFF2-40B4-BE49-F238E27FC236}">
                <a16:creationId xmlns:a16="http://schemas.microsoft.com/office/drawing/2014/main" id="{26445627-3D2D-4F6B-A1BB-86972ED56DBE}"/>
              </a:ext>
            </a:extLst>
          </p:cNvPr>
          <p:cNvSpPr>
            <a:spLocks noGrp="1"/>
          </p:cNvSpPr>
          <p:nvPr>
            <p:ph type="sldNum" sz="quarter" idx="12"/>
          </p:nvPr>
        </p:nvSpPr>
        <p:spPr/>
        <p:txBody>
          <a:bodyPr/>
          <a:lstStyle/>
          <a:p>
            <a:fld id="{71B7BAC7-FE87-40F6-AA24-4F4685D1B022}" type="slidenum">
              <a:rPr lang="en-US" smtClean="0"/>
              <a:t>5</a:t>
            </a:fld>
            <a:endParaRPr lang="en-US"/>
          </a:p>
        </p:txBody>
      </p:sp>
      <p:sp>
        <p:nvSpPr>
          <p:cNvPr id="8" name="Rectangle 7">
            <a:extLst>
              <a:ext uri="{FF2B5EF4-FFF2-40B4-BE49-F238E27FC236}">
                <a16:creationId xmlns:a16="http://schemas.microsoft.com/office/drawing/2014/main" id="{8883442C-0C33-4B37-B322-A6CD5F8B0C9F}"/>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3184282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C23A6A8-A345-490E-82EF-AEC60BDE42A3}"/>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1943100" y="618224"/>
            <a:ext cx="9029700" cy="1153771"/>
          </a:xfrm>
        </p:spPr>
        <p:txBody>
          <a:bodyPr/>
          <a:lstStyle/>
          <a:p>
            <a:pPr marL="0" indent="0" algn="ctr">
              <a:lnSpc>
                <a:spcPct val="100000"/>
              </a:lnSpc>
              <a:spcBef>
                <a:spcPts val="0"/>
              </a:spcBef>
              <a:spcAft>
                <a:spcPts val="800"/>
              </a:spcAft>
              <a:buNone/>
            </a:pPr>
            <a:r>
              <a:rPr lang="en-MY" sz="4400" b="1" dirty="0">
                <a:solidFill>
                  <a:srgbClr val="CC0066"/>
                </a:solidFill>
              </a:rPr>
              <a:t>Question 2 </a:t>
            </a:r>
            <a:endParaRPr lang="en-MY" sz="2800" dirty="0">
              <a:effectLst/>
              <a:ea typeface="Calibri" panose="020F0502020204030204" pitchFamily="34" charset="0"/>
              <a:cs typeface="Times New Roman" panose="02020603050405020304" pitchFamily="18" charset="0"/>
            </a:endParaRPr>
          </a:p>
        </p:txBody>
      </p:sp>
      <p:sp>
        <p:nvSpPr>
          <p:cNvPr id="14" name="Content Placeholder 13"/>
          <p:cNvSpPr>
            <a:spLocks noGrp="1"/>
          </p:cNvSpPr>
          <p:nvPr>
            <p:ph idx="1"/>
          </p:nvPr>
        </p:nvSpPr>
        <p:spPr>
          <a:xfrm>
            <a:off x="1066800" y="2016209"/>
            <a:ext cx="10287000" cy="3786689"/>
          </a:xfrm>
        </p:spPr>
        <p:txBody>
          <a:bodyPr>
            <a:normAutofit/>
          </a:bodyPr>
          <a:lstStyle/>
          <a:p>
            <a:pPr>
              <a:lnSpc>
                <a:spcPct val="110000"/>
              </a:lnSpc>
              <a:spcBef>
                <a:spcPts val="0"/>
              </a:spcBef>
              <a:spcAft>
                <a:spcPts val="600"/>
              </a:spcAft>
            </a:pPr>
            <a:r>
              <a:rPr lang="en-US" sz="4400" dirty="0">
                <a:effectLst/>
                <a:latin typeface="+mj-lt"/>
                <a:ea typeface="Calibri" panose="020F0502020204030204" pitchFamily="34" charset="0"/>
                <a:cs typeface="Times New Roman" panose="02020603050405020304" pitchFamily="18" charset="0"/>
              </a:rPr>
              <a:t>Outline the adjuvant therapy required for this patient.</a:t>
            </a:r>
          </a:p>
        </p:txBody>
      </p:sp>
      <p:sp>
        <p:nvSpPr>
          <p:cNvPr id="3" name="Slide Number Placeholder 2">
            <a:extLst>
              <a:ext uri="{FF2B5EF4-FFF2-40B4-BE49-F238E27FC236}">
                <a16:creationId xmlns:a16="http://schemas.microsoft.com/office/drawing/2014/main" id="{E1192CFA-C742-44B8-A943-B7929F87D9F7}"/>
              </a:ext>
            </a:extLst>
          </p:cNvPr>
          <p:cNvSpPr>
            <a:spLocks noGrp="1"/>
          </p:cNvSpPr>
          <p:nvPr>
            <p:ph type="sldNum" sz="quarter" idx="12"/>
          </p:nvPr>
        </p:nvSpPr>
        <p:spPr/>
        <p:txBody>
          <a:bodyPr/>
          <a:lstStyle/>
          <a:p>
            <a:fld id="{71B7BAC7-FE87-40F6-AA24-4F4685D1B022}" type="slidenum">
              <a:rPr lang="en-US" smtClean="0"/>
              <a:t>6</a:t>
            </a:fld>
            <a:endParaRPr lang="en-US"/>
          </a:p>
        </p:txBody>
      </p:sp>
      <p:sp>
        <p:nvSpPr>
          <p:cNvPr id="8" name="Rectangle 7">
            <a:extLst>
              <a:ext uri="{FF2B5EF4-FFF2-40B4-BE49-F238E27FC236}">
                <a16:creationId xmlns:a16="http://schemas.microsoft.com/office/drawing/2014/main" id="{311F2C9A-5CBC-4EC1-964D-880791663CED}"/>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2053497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2C31767-4F55-439F-9052-D42AC2639A9A}"/>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13" name="Title 12"/>
          <p:cNvSpPr>
            <a:spLocks noGrp="1"/>
          </p:cNvSpPr>
          <p:nvPr>
            <p:ph type="title"/>
          </p:nvPr>
        </p:nvSpPr>
        <p:spPr>
          <a:xfrm>
            <a:off x="2211805" y="628102"/>
            <a:ext cx="9029700" cy="1325563"/>
          </a:xfrm>
        </p:spPr>
        <p:txBody>
          <a:bodyPr/>
          <a:lstStyle/>
          <a:p>
            <a:pPr algn="ctr"/>
            <a:r>
              <a:rPr lang="en-US" b="1" dirty="0">
                <a:solidFill>
                  <a:srgbClr val="CC0066"/>
                </a:solidFill>
              </a:rPr>
              <a:t>Answer 2 </a:t>
            </a:r>
          </a:p>
        </p:txBody>
      </p:sp>
      <p:sp>
        <p:nvSpPr>
          <p:cNvPr id="14" name="Content Placeholder 13"/>
          <p:cNvSpPr>
            <a:spLocks noGrp="1"/>
          </p:cNvSpPr>
          <p:nvPr>
            <p:ph idx="1"/>
          </p:nvPr>
        </p:nvSpPr>
        <p:spPr>
          <a:xfrm>
            <a:off x="1101426" y="2116556"/>
            <a:ext cx="10356284" cy="4351338"/>
          </a:xfrm>
        </p:spPr>
        <p:txBody>
          <a:bodyPr>
            <a:noAutofit/>
          </a:bodyPr>
          <a:lstStyle/>
          <a:p>
            <a:pPr marL="263525" indent="-263525">
              <a:lnSpc>
                <a:spcPct val="100000"/>
              </a:lnSpc>
              <a:spcBef>
                <a:spcPts val="0"/>
              </a:spcBef>
            </a:pPr>
            <a:r>
              <a:rPr lang="en-US" sz="4000" dirty="0">
                <a:effectLst/>
                <a:latin typeface="+mj-lt"/>
                <a:ea typeface="Calibri" panose="020F0502020204030204" pitchFamily="34" charset="0"/>
                <a:cs typeface="Times New Roman" panose="02020603050405020304" pitchFamily="18" charset="0"/>
              </a:rPr>
              <a:t>Patient may require: </a:t>
            </a:r>
          </a:p>
          <a:p>
            <a:pPr marL="720725" lvl="1" indent="-457200">
              <a:lnSpc>
                <a:spcPct val="100000"/>
              </a:lnSpc>
              <a:spcBef>
                <a:spcPts val="0"/>
              </a:spcBef>
              <a:buFont typeface="+mj-lt"/>
              <a:buAutoNum type="arabicPeriod"/>
            </a:pPr>
            <a:r>
              <a:rPr lang="en-US" sz="3600" dirty="0">
                <a:latin typeface="+mj-lt"/>
                <a:ea typeface="Calibri" panose="020F0502020204030204" pitchFamily="34" charset="0"/>
                <a:cs typeface="Times New Roman" panose="02020603050405020304" pitchFamily="18" charset="0"/>
              </a:rPr>
              <a:t>chemotherapy </a:t>
            </a:r>
          </a:p>
          <a:p>
            <a:pPr marL="539750" lvl="1" indent="-276225">
              <a:lnSpc>
                <a:spcPct val="100000"/>
              </a:lnSpc>
              <a:spcBef>
                <a:spcPts val="0"/>
              </a:spcBef>
              <a:buFont typeface="+mj-lt"/>
              <a:buAutoNum type="arabicPeriod"/>
            </a:pPr>
            <a:r>
              <a:rPr lang="en-US" sz="3600" dirty="0">
                <a:latin typeface="+mj-lt"/>
                <a:ea typeface="Calibri" panose="020F0502020204030204" pitchFamily="34" charset="0"/>
                <a:cs typeface="Times New Roman" panose="02020603050405020304" pitchFamily="18" charset="0"/>
              </a:rPr>
              <a:t> radiotherapy </a:t>
            </a:r>
          </a:p>
          <a:p>
            <a:pPr marL="539750" lvl="1" indent="-276225">
              <a:lnSpc>
                <a:spcPct val="100000"/>
              </a:lnSpc>
              <a:spcBef>
                <a:spcPts val="0"/>
              </a:spcBef>
              <a:buFont typeface="+mj-lt"/>
              <a:buAutoNum type="arabicPeriod"/>
            </a:pPr>
            <a:r>
              <a:rPr lang="en-US" sz="3600" dirty="0">
                <a:latin typeface="+mj-lt"/>
                <a:ea typeface="Calibri" panose="020F0502020204030204" pitchFamily="34" charset="0"/>
                <a:cs typeface="Times New Roman" panose="02020603050405020304" pitchFamily="18" charset="0"/>
              </a:rPr>
              <a:t> endocrine therapy </a:t>
            </a:r>
          </a:p>
          <a:p>
            <a:pPr marL="539750" lvl="1" indent="-276225">
              <a:lnSpc>
                <a:spcPct val="100000"/>
              </a:lnSpc>
              <a:spcBef>
                <a:spcPts val="0"/>
              </a:spcBef>
              <a:buFont typeface="+mj-lt"/>
              <a:buAutoNum type="arabicPeriod"/>
            </a:pPr>
            <a:r>
              <a:rPr lang="en-US" sz="3600" dirty="0">
                <a:latin typeface="+mj-lt"/>
                <a:ea typeface="Calibri" panose="020F0502020204030204" pitchFamily="34" charset="0"/>
                <a:cs typeface="Times New Roman" panose="02020603050405020304" pitchFamily="18" charset="0"/>
              </a:rPr>
              <a:t> anti-HER2 therapy</a:t>
            </a:r>
            <a:endParaRPr lang="en-MY" sz="3600" dirty="0">
              <a:effectLst/>
              <a:latin typeface="+mj-lt"/>
              <a:ea typeface="Calibri" panose="020F0502020204030204" pitchFamily="34"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id="{BCC1BE15-2A33-4D9F-BA1C-0CBB68964C08}"/>
              </a:ext>
            </a:extLst>
          </p:cNvPr>
          <p:cNvSpPr>
            <a:spLocks noGrp="1"/>
          </p:cNvSpPr>
          <p:nvPr>
            <p:ph type="sldNum" sz="quarter" idx="12"/>
          </p:nvPr>
        </p:nvSpPr>
        <p:spPr/>
        <p:txBody>
          <a:bodyPr/>
          <a:lstStyle/>
          <a:p>
            <a:fld id="{71B7BAC7-FE87-40F6-AA24-4F4685D1B022}" type="slidenum">
              <a:rPr lang="en-US" smtClean="0"/>
              <a:t>7</a:t>
            </a:fld>
            <a:endParaRPr lang="en-US" dirty="0"/>
          </a:p>
        </p:txBody>
      </p:sp>
      <p:sp>
        <p:nvSpPr>
          <p:cNvPr id="8" name="Rectangle 7">
            <a:extLst>
              <a:ext uri="{FF2B5EF4-FFF2-40B4-BE49-F238E27FC236}">
                <a16:creationId xmlns:a16="http://schemas.microsoft.com/office/drawing/2014/main" id="{2EBD2E3C-F318-4B1C-9DE4-4A2EE1F2BA29}"/>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1767463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099E224-35CE-F544-A222-6866689284B3}"/>
              </a:ext>
            </a:extLst>
          </p:cNvPr>
          <p:cNvSpPr>
            <a:spLocks noGrp="1"/>
          </p:cNvSpPr>
          <p:nvPr>
            <p:ph idx="1"/>
          </p:nvPr>
        </p:nvSpPr>
        <p:spPr>
          <a:xfrm>
            <a:off x="1066800" y="1320575"/>
            <a:ext cx="10287000" cy="4856388"/>
          </a:xfrm>
        </p:spPr>
        <p:txBody>
          <a:bodyPr>
            <a:normAutofit/>
          </a:bodyPr>
          <a:lstStyle/>
          <a:p>
            <a:r>
              <a:rPr lang="en-US" sz="3200" dirty="0">
                <a:latin typeface="+mj-lt"/>
              </a:rPr>
              <a:t>One of the ways to help us decide whether or not a patient needs adjuvant chemotherapy is to use the St. Gallen Risk Stratification (CPG page 31).</a:t>
            </a:r>
          </a:p>
        </p:txBody>
      </p:sp>
      <p:sp>
        <p:nvSpPr>
          <p:cNvPr id="4" name="Slide Number Placeholder 3">
            <a:extLst>
              <a:ext uri="{FF2B5EF4-FFF2-40B4-BE49-F238E27FC236}">
                <a16:creationId xmlns:a16="http://schemas.microsoft.com/office/drawing/2014/main" id="{C7EC1D5C-4B73-A24A-97F0-7E797DD60173}"/>
              </a:ext>
            </a:extLst>
          </p:cNvPr>
          <p:cNvSpPr>
            <a:spLocks noGrp="1"/>
          </p:cNvSpPr>
          <p:nvPr>
            <p:ph type="sldNum" sz="quarter" idx="12"/>
          </p:nvPr>
        </p:nvSpPr>
        <p:spPr/>
        <p:txBody>
          <a:bodyPr/>
          <a:lstStyle/>
          <a:p>
            <a:fld id="{71B7BAC7-FE87-40F6-AA24-4F4685D1B022}" type="slidenum">
              <a:rPr lang="en-US" smtClean="0"/>
              <a:t>8</a:t>
            </a:fld>
            <a:endParaRPr lang="en-US"/>
          </a:p>
        </p:txBody>
      </p:sp>
      <p:sp>
        <p:nvSpPr>
          <p:cNvPr id="7" name="Title 12">
            <a:extLst>
              <a:ext uri="{FF2B5EF4-FFF2-40B4-BE49-F238E27FC236}">
                <a16:creationId xmlns:a16="http://schemas.microsoft.com/office/drawing/2014/main" id="{EB591751-6486-EE41-9AFD-91543D34FD0A}"/>
              </a:ext>
            </a:extLst>
          </p:cNvPr>
          <p:cNvSpPr>
            <a:spLocks noGrp="1"/>
          </p:cNvSpPr>
          <p:nvPr>
            <p:ph type="title"/>
          </p:nvPr>
        </p:nvSpPr>
        <p:spPr>
          <a:xfrm>
            <a:off x="2324100" y="323560"/>
            <a:ext cx="9029700" cy="997015"/>
          </a:xfrm>
        </p:spPr>
        <p:txBody>
          <a:bodyPr/>
          <a:lstStyle/>
          <a:p>
            <a:pPr algn="ctr"/>
            <a:r>
              <a:rPr lang="en-US" b="1" dirty="0">
                <a:solidFill>
                  <a:srgbClr val="CC0066"/>
                </a:solidFill>
              </a:rPr>
              <a:t>Answer 2: Chemotherapy</a:t>
            </a:r>
          </a:p>
        </p:txBody>
      </p:sp>
      <p:sp>
        <p:nvSpPr>
          <p:cNvPr id="8" name="TextBox 7">
            <a:extLst>
              <a:ext uri="{FF2B5EF4-FFF2-40B4-BE49-F238E27FC236}">
                <a16:creationId xmlns:a16="http://schemas.microsoft.com/office/drawing/2014/main" id="{E729902E-84FB-344C-AF26-DAC5BBE7862F}"/>
              </a:ext>
            </a:extLst>
          </p:cNvPr>
          <p:cNvSpPr txBox="1"/>
          <p:nvPr/>
        </p:nvSpPr>
        <p:spPr>
          <a:xfrm>
            <a:off x="7198425" y="2810163"/>
            <a:ext cx="4550230" cy="3847207"/>
          </a:xfrm>
          <a:prstGeom prst="rect">
            <a:avLst/>
          </a:prstGeom>
          <a:noFill/>
          <a:ln>
            <a:solidFill>
              <a:schemeClr val="bg2"/>
            </a:solidFill>
          </a:ln>
        </p:spPr>
        <p:txBody>
          <a:bodyPr wrap="square" rtlCol="0" anchor="ctr" anchorCtr="1">
            <a:spAutoFit/>
          </a:bodyPr>
          <a:lstStyle/>
          <a:p>
            <a:pPr marL="285750" indent="-285750">
              <a:buFontTx/>
              <a:buChar char="-"/>
            </a:pPr>
            <a:r>
              <a:rPr lang="en-US" sz="2400" dirty="0">
                <a:latin typeface="+mj-lt"/>
              </a:rPr>
              <a:t>Patients who fall into the low risk category do not need any systemic chemotherapy.</a:t>
            </a:r>
          </a:p>
          <a:p>
            <a:pPr marL="285750" indent="-285750">
              <a:buFontTx/>
              <a:buChar char="-"/>
            </a:pPr>
            <a:r>
              <a:rPr lang="en-US" sz="2400" dirty="0">
                <a:latin typeface="+mj-lt"/>
              </a:rPr>
              <a:t>Those in intermediate &amp; high risk group would need chemotherapy.</a:t>
            </a:r>
          </a:p>
          <a:p>
            <a:endParaRPr lang="en-US" sz="1200" dirty="0">
              <a:latin typeface="+mj-lt"/>
            </a:endParaRPr>
          </a:p>
          <a:p>
            <a:r>
              <a:rPr lang="en-US" sz="2000" dirty="0">
                <a:latin typeface="+mj-lt"/>
              </a:rPr>
              <a:t>This patient falls under high risk category as she has positive nodes AND HER2 positive disease - so </a:t>
            </a:r>
            <a:r>
              <a:rPr lang="en-US" sz="2000" b="1" dirty="0">
                <a:latin typeface="+mj-lt"/>
              </a:rPr>
              <a:t>adjuvant chemotherapy</a:t>
            </a:r>
            <a:r>
              <a:rPr lang="en-US" sz="2000" dirty="0">
                <a:latin typeface="+mj-lt"/>
              </a:rPr>
              <a:t> is warranted</a:t>
            </a:r>
          </a:p>
        </p:txBody>
      </p:sp>
      <p:pic>
        <p:nvPicPr>
          <p:cNvPr id="5" name="Picture 4">
            <a:extLst>
              <a:ext uri="{FF2B5EF4-FFF2-40B4-BE49-F238E27FC236}">
                <a16:creationId xmlns:a16="http://schemas.microsoft.com/office/drawing/2014/main" id="{87AC76C6-6344-42F3-936D-6A53A66369DE}"/>
              </a:ext>
            </a:extLst>
          </p:cNvPr>
          <p:cNvPicPr>
            <a:picLocks noChangeAspect="1"/>
          </p:cNvPicPr>
          <p:nvPr/>
        </p:nvPicPr>
        <p:blipFill>
          <a:blip r:embed="rId2"/>
          <a:stretch>
            <a:fillRect/>
          </a:stretch>
        </p:blipFill>
        <p:spPr>
          <a:xfrm>
            <a:off x="443345" y="2937161"/>
            <a:ext cx="6679579" cy="3472068"/>
          </a:xfrm>
          <a:prstGeom prst="rect">
            <a:avLst/>
          </a:prstGeom>
        </p:spPr>
      </p:pic>
      <p:sp>
        <p:nvSpPr>
          <p:cNvPr id="11" name="Rectangle: Rounded Corners 10">
            <a:extLst>
              <a:ext uri="{FF2B5EF4-FFF2-40B4-BE49-F238E27FC236}">
                <a16:creationId xmlns:a16="http://schemas.microsoft.com/office/drawing/2014/main" id="{9BEE29F7-9245-4418-886E-9032FFE1DD9C}"/>
              </a:ext>
            </a:extLst>
          </p:cNvPr>
          <p:cNvSpPr/>
          <p:nvPr/>
        </p:nvSpPr>
        <p:spPr>
          <a:xfrm>
            <a:off x="4779818" y="3851564"/>
            <a:ext cx="2343105" cy="872836"/>
          </a:xfrm>
          <a:prstGeom prst="roundRect">
            <a:avLst/>
          </a:prstGeom>
          <a:noFill/>
          <a:ln w="38100">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MY" dirty="0"/>
          </a:p>
        </p:txBody>
      </p:sp>
    </p:spTree>
    <p:extLst>
      <p:ext uri="{BB962C8B-B14F-4D97-AF65-F5344CB8AC3E}">
        <p14:creationId xmlns:p14="http://schemas.microsoft.com/office/powerpoint/2010/main" val="409215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39103EE-E9F8-4181-A601-8D28CB7558E1}"/>
              </a:ext>
            </a:extLst>
          </p:cNvPr>
          <p:cNvPicPr>
            <a:picLocks noChangeAspect="1"/>
          </p:cNvPicPr>
          <p:nvPr/>
        </p:nvPicPr>
        <p:blipFill rotWithShape="1">
          <a:blip r:embed="rId2"/>
          <a:srcRect r="51163" b="598"/>
          <a:stretch/>
        </p:blipFill>
        <p:spPr>
          <a:xfrm>
            <a:off x="11229976" y="5893168"/>
            <a:ext cx="962024" cy="964832"/>
          </a:xfrm>
          <a:prstGeom prst="rect">
            <a:avLst/>
          </a:prstGeom>
        </p:spPr>
      </p:pic>
      <p:sp>
        <p:nvSpPr>
          <p:cNvPr id="3" name="Content Placeholder 2">
            <a:extLst>
              <a:ext uri="{FF2B5EF4-FFF2-40B4-BE49-F238E27FC236}">
                <a16:creationId xmlns:a16="http://schemas.microsoft.com/office/drawing/2014/main" id="{CFD7CEF3-D82B-7041-A382-7DDF0D1E918B}"/>
              </a:ext>
            </a:extLst>
          </p:cNvPr>
          <p:cNvSpPr>
            <a:spLocks noGrp="1"/>
          </p:cNvSpPr>
          <p:nvPr>
            <p:ph idx="1"/>
          </p:nvPr>
        </p:nvSpPr>
        <p:spPr>
          <a:xfrm>
            <a:off x="1025229" y="1534670"/>
            <a:ext cx="10328571" cy="4351338"/>
          </a:xfrm>
        </p:spPr>
        <p:txBody>
          <a:bodyPr>
            <a:normAutofit/>
          </a:bodyPr>
          <a:lstStyle/>
          <a:p>
            <a:r>
              <a:rPr lang="en-MY" sz="4000" dirty="0">
                <a:latin typeface="+mj-lt"/>
              </a:rPr>
              <a:t>As patient has BCS, she needs adjuvant radiotherapy.</a:t>
            </a:r>
          </a:p>
          <a:p>
            <a:pPr marL="539750" lvl="1" indent="-276225">
              <a:buFont typeface="Wingdings" panose="05000000000000000000" pitchFamily="2" charset="2"/>
              <a:buChar char="§"/>
            </a:pPr>
            <a:r>
              <a:rPr lang="en-MY" sz="3600" dirty="0">
                <a:latin typeface="+mj-lt"/>
              </a:rPr>
              <a:t>Adjuvant radiotherapy following BCS reduces risk of local recurrence in the affected breast by half &amp; risk of death by a sixth (CPG page 41).</a:t>
            </a:r>
            <a:endParaRPr lang="en-US" sz="3600" dirty="0">
              <a:latin typeface="+mj-lt"/>
            </a:endParaRPr>
          </a:p>
        </p:txBody>
      </p:sp>
      <p:sp>
        <p:nvSpPr>
          <p:cNvPr id="4" name="Slide Number Placeholder 3">
            <a:extLst>
              <a:ext uri="{FF2B5EF4-FFF2-40B4-BE49-F238E27FC236}">
                <a16:creationId xmlns:a16="http://schemas.microsoft.com/office/drawing/2014/main" id="{D80D20F9-0C94-4749-A75D-06CAB16DB6E1}"/>
              </a:ext>
            </a:extLst>
          </p:cNvPr>
          <p:cNvSpPr>
            <a:spLocks noGrp="1"/>
          </p:cNvSpPr>
          <p:nvPr>
            <p:ph type="sldNum" sz="quarter" idx="12"/>
          </p:nvPr>
        </p:nvSpPr>
        <p:spPr/>
        <p:txBody>
          <a:bodyPr/>
          <a:lstStyle/>
          <a:p>
            <a:fld id="{71B7BAC7-FE87-40F6-AA24-4F4685D1B022}" type="slidenum">
              <a:rPr lang="en-US" smtClean="0"/>
              <a:t>9</a:t>
            </a:fld>
            <a:endParaRPr lang="en-US"/>
          </a:p>
        </p:txBody>
      </p:sp>
      <p:sp>
        <p:nvSpPr>
          <p:cNvPr id="5" name="Title 12">
            <a:extLst>
              <a:ext uri="{FF2B5EF4-FFF2-40B4-BE49-F238E27FC236}">
                <a16:creationId xmlns:a16="http://schemas.microsoft.com/office/drawing/2014/main" id="{3D42CD2F-B0EB-9B4A-A680-0B7613C297F4}"/>
              </a:ext>
            </a:extLst>
          </p:cNvPr>
          <p:cNvSpPr>
            <a:spLocks noGrp="1"/>
          </p:cNvSpPr>
          <p:nvPr>
            <p:ph type="title"/>
          </p:nvPr>
        </p:nvSpPr>
        <p:spPr>
          <a:xfrm>
            <a:off x="2324100" y="309705"/>
            <a:ext cx="9029700" cy="1325563"/>
          </a:xfrm>
        </p:spPr>
        <p:txBody>
          <a:bodyPr/>
          <a:lstStyle/>
          <a:p>
            <a:pPr algn="ctr"/>
            <a:r>
              <a:rPr lang="en-US" b="1" dirty="0">
                <a:solidFill>
                  <a:srgbClr val="CC0066"/>
                </a:solidFill>
              </a:rPr>
              <a:t>Answer 2: Radiotherapy </a:t>
            </a:r>
          </a:p>
        </p:txBody>
      </p:sp>
      <p:pic>
        <p:nvPicPr>
          <p:cNvPr id="2" name="Picture 1">
            <a:extLst>
              <a:ext uri="{FF2B5EF4-FFF2-40B4-BE49-F238E27FC236}">
                <a16:creationId xmlns:a16="http://schemas.microsoft.com/office/drawing/2014/main" id="{6EB0A8B5-0EEC-45F9-8869-7F5D2A5E4BA4}"/>
              </a:ext>
            </a:extLst>
          </p:cNvPr>
          <p:cNvPicPr>
            <a:picLocks noChangeAspect="1"/>
          </p:cNvPicPr>
          <p:nvPr/>
        </p:nvPicPr>
        <p:blipFill>
          <a:blip r:embed="rId3"/>
          <a:stretch>
            <a:fillRect/>
          </a:stretch>
        </p:blipFill>
        <p:spPr>
          <a:xfrm>
            <a:off x="983529" y="4558139"/>
            <a:ext cx="10183242" cy="1527249"/>
          </a:xfrm>
          <a:prstGeom prst="rect">
            <a:avLst/>
          </a:prstGeom>
        </p:spPr>
      </p:pic>
      <p:sp>
        <p:nvSpPr>
          <p:cNvPr id="8" name="Rectangle 7">
            <a:extLst>
              <a:ext uri="{FF2B5EF4-FFF2-40B4-BE49-F238E27FC236}">
                <a16:creationId xmlns:a16="http://schemas.microsoft.com/office/drawing/2014/main" id="{0901EFE6-12BE-43CB-BC9F-4D14A7529D72}"/>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1643088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loud skipper design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1">
          <a:schemeClr val="accent2"/>
        </a:lnRef>
        <a:fillRef idx="2">
          <a:schemeClr val="accent2"/>
        </a:fillRef>
        <a:effectRef idx="1">
          <a:schemeClr val="accent2"/>
        </a:effectRef>
        <a:fontRef idx="minor">
          <a:schemeClr val="dk1"/>
        </a:fontRef>
      </a:style>
    </a:spDef>
    <a:lnDef>
      <a:spPr/>
      <a:bodyPr/>
      <a:lstStyle/>
      <a:style>
        <a:lnRef idx="1">
          <a:schemeClr val="accent2"/>
        </a:lnRef>
        <a:fillRef idx="0">
          <a:schemeClr val="accent2"/>
        </a:fillRef>
        <a:effectRef idx="0">
          <a:schemeClr val="accent2"/>
        </a:effectRef>
        <a:fontRef idx="minor">
          <a:schemeClr val="tx1"/>
        </a:fontRef>
      </a:style>
    </a:lnDef>
    <a:txDef>
      <a:spPr>
        <a:noFill/>
        <a:ln>
          <a:solidFill>
            <a:schemeClr val="bg2"/>
          </a:solidFill>
        </a:ln>
      </a:spPr>
      <a:bodyPr wrap="square" rtlCol="0" anchor="ctr" anchorCtr="1">
        <a:spAutoFit/>
      </a:bodyPr>
      <a:lstStyle>
        <a:defPPr>
          <a:defRPr dirty="0"/>
        </a:defPPr>
      </a:lstStyle>
    </a:txDef>
  </a:objectDefaults>
  <a:extraClrSchemeLst/>
  <a:extLst>
    <a:ext uri="{05A4C25C-085E-4340-85A3-A5531E510DB2}">
      <thm15:themeFamily xmlns:thm15="http://schemas.microsoft.com/office/thememl/2012/main" name="Cloud skipper design slides.potx" id="{A839CB2D-CAF8-4C90-9E08-F1ACA2C5BDD5}" vid="{4C3DFA96-B4CF-43D6-AFA3-6C4764C0CD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1530</TotalTime>
  <Words>1840</Words>
  <Application>Microsoft Office PowerPoint</Application>
  <PresentationFormat>Widescreen</PresentationFormat>
  <Paragraphs>202</Paragraphs>
  <Slides>36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vt:lpstr>
      <vt:lpstr>Calibri</vt:lpstr>
      <vt:lpstr>Cambria</vt:lpstr>
      <vt:lpstr>Pristina</vt:lpstr>
      <vt:lpstr>Wingdings</vt:lpstr>
      <vt:lpstr>Cloud skipper design template</vt:lpstr>
      <vt:lpstr>TRAINING OF CORE TRAINERS  CLINICAL PRACTICE GUIDELINES MANAGEMENT OF  BREAST CANCER  (THIRD EDITION)</vt:lpstr>
      <vt:lpstr>CASE 1</vt:lpstr>
      <vt:lpstr>CASE 1</vt:lpstr>
      <vt:lpstr>Question 1</vt:lpstr>
      <vt:lpstr>Answer 1 </vt:lpstr>
      <vt:lpstr>Question 2 </vt:lpstr>
      <vt:lpstr>Answer 2 </vt:lpstr>
      <vt:lpstr>Answer 2: Chemotherapy</vt:lpstr>
      <vt:lpstr>Answer 2: Radiotherapy </vt:lpstr>
      <vt:lpstr>Answer 2: Endocrine therapy</vt:lpstr>
      <vt:lpstr>Answer 2: Anti-HER2 </vt:lpstr>
      <vt:lpstr>Question 3 </vt:lpstr>
      <vt:lpstr>Answer 3</vt:lpstr>
      <vt:lpstr>Question 4 </vt:lpstr>
      <vt:lpstr>Answer 4</vt:lpstr>
      <vt:lpstr>CASE 2 </vt:lpstr>
      <vt:lpstr>CASE  2 </vt:lpstr>
      <vt:lpstr>Question 5</vt:lpstr>
      <vt:lpstr>Answer 5</vt:lpstr>
      <vt:lpstr>Answer 5</vt:lpstr>
      <vt:lpstr>Question 6</vt:lpstr>
      <vt:lpstr>Answer 6</vt:lpstr>
      <vt:lpstr>Answer 6</vt:lpstr>
      <vt:lpstr>Scenario (cont.)</vt:lpstr>
      <vt:lpstr>PowerPoint Presentation</vt:lpstr>
      <vt:lpstr>Answer 7</vt:lpstr>
      <vt:lpstr>CASE 3</vt:lpstr>
      <vt:lpstr>CASE 3</vt:lpstr>
      <vt:lpstr>CASE 3</vt:lpstr>
      <vt:lpstr>Question 8</vt:lpstr>
      <vt:lpstr>Answer 8</vt:lpstr>
      <vt:lpstr>Scenario (cont.)</vt:lpstr>
      <vt:lpstr>Answer 9</vt:lpstr>
      <vt:lpstr>Question 10</vt:lpstr>
      <vt:lpstr>Answer 10</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OF CORE TRAINERS ON CLINICAL PRACTICE GUIDELINES (CPG)  MANAGEMENT OF BREAST CANCER (THIRD EDITION)</dc:title>
  <dc:creator>Zawiah Mansor</dc:creator>
  <cp:lastModifiedBy>Mohd Aminuddin Mohd Yusof</cp:lastModifiedBy>
  <cp:revision>128</cp:revision>
  <dcterms:created xsi:type="dcterms:W3CDTF">2020-08-13T07:33:34Z</dcterms:created>
  <dcterms:modified xsi:type="dcterms:W3CDTF">2022-03-11T07:09:12Z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74062900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